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5"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0" d="100"/>
          <a:sy n="120" d="100"/>
        </p:scale>
        <p:origin x="1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5F61B3-AFE9-43C7-B0B3-DC2E07ED3D0E}" type="datetimeFigureOut">
              <a:rPr lang="en-US" smtClean="0"/>
              <a:t>1/20/2022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CEC0AE7-EF19-4BA5-B13C-BBF75C6BE7F3}" type="slidenum">
              <a:rPr lang="en-US" smtClean="0"/>
              <a:t>‹#›</a:t>
            </a:fld>
            <a:endParaRPr lang="en-US"/>
          </a:p>
        </p:txBody>
      </p:sp>
    </p:spTree>
    <p:extLst>
      <p:ext uri="{BB962C8B-B14F-4D97-AF65-F5344CB8AC3E}">
        <p14:creationId xmlns:p14="http://schemas.microsoft.com/office/powerpoint/2010/main" val="555606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5F61B3-AFE9-43C7-B0B3-DC2E07ED3D0E}" type="datetimeFigureOut">
              <a:rPr lang="en-US" smtClean="0"/>
              <a:t>1/20/2022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CEC0AE7-EF19-4BA5-B13C-BBF75C6BE7F3}" type="slidenum">
              <a:rPr lang="en-US" smtClean="0"/>
              <a:t>‹#›</a:t>
            </a:fld>
            <a:endParaRPr lang="en-US"/>
          </a:p>
        </p:txBody>
      </p:sp>
    </p:spTree>
    <p:extLst>
      <p:ext uri="{BB962C8B-B14F-4D97-AF65-F5344CB8AC3E}">
        <p14:creationId xmlns:p14="http://schemas.microsoft.com/office/powerpoint/2010/main" val="2514243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5F61B3-AFE9-43C7-B0B3-DC2E07ED3D0E}" type="datetimeFigureOut">
              <a:rPr lang="en-US" smtClean="0"/>
              <a:t>1/20/2022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CEC0AE7-EF19-4BA5-B13C-BBF75C6BE7F3}"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13821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65F61B3-AFE9-43C7-B0B3-DC2E07ED3D0E}" type="datetimeFigureOut">
              <a:rPr lang="en-US" smtClean="0"/>
              <a:t>1/20/2022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EC0AE7-EF19-4BA5-B13C-BBF75C6BE7F3}" type="slidenum">
              <a:rPr lang="en-US" smtClean="0"/>
              <a:t>‹#›</a:t>
            </a:fld>
            <a:endParaRPr lang="en-US"/>
          </a:p>
        </p:txBody>
      </p:sp>
    </p:spTree>
    <p:extLst>
      <p:ext uri="{BB962C8B-B14F-4D97-AF65-F5344CB8AC3E}">
        <p14:creationId xmlns:p14="http://schemas.microsoft.com/office/powerpoint/2010/main" val="6574211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65F61B3-AFE9-43C7-B0B3-DC2E07ED3D0E}" type="datetimeFigureOut">
              <a:rPr lang="en-US" smtClean="0"/>
              <a:t>1/20/2022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EC0AE7-EF19-4BA5-B13C-BBF75C6BE7F3}"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84937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65F61B3-AFE9-43C7-B0B3-DC2E07ED3D0E}" type="datetimeFigureOut">
              <a:rPr lang="en-US" smtClean="0"/>
              <a:t>1/20/2022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EC0AE7-EF19-4BA5-B13C-BBF75C6BE7F3}" type="slidenum">
              <a:rPr lang="en-US" smtClean="0"/>
              <a:t>‹#›</a:t>
            </a:fld>
            <a:endParaRPr lang="en-US"/>
          </a:p>
        </p:txBody>
      </p:sp>
    </p:spTree>
    <p:extLst>
      <p:ext uri="{BB962C8B-B14F-4D97-AF65-F5344CB8AC3E}">
        <p14:creationId xmlns:p14="http://schemas.microsoft.com/office/powerpoint/2010/main" val="526489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5F61B3-AFE9-43C7-B0B3-DC2E07ED3D0E}" type="datetimeFigureOut">
              <a:rPr lang="en-US" smtClean="0"/>
              <a:t>1/20/2022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EC0AE7-EF19-4BA5-B13C-BBF75C6BE7F3}" type="slidenum">
              <a:rPr lang="en-US" smtClean="0"/>
              <a:t>‹#›</a:t>
            </a:fld>
            <a:endParaRPr lang="en-US"/>
          </a:p>
        </p:txBody>
      </p:sp>
    </p:spTree>
    <p:extLst>
      <p:ext uri="{BB962C8B-B14F-4D97-AF65-F5344CB8AC3E}">
        <p14:creationId xmlns:p14="http://schemas.microsoft.com/office/powerpoint/2010/main" val="38747297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5F61B3-AFE9-43C7-B0B3-DC2E07ED3D0E}" type="datetimeFigureOut">
              <a:rPr lang="en-US" smtClean="0"/>
              <a:t>1/20/2022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EC0AE7-EF19-4BA5-B13C-BBF75C6BE7F3}" type="slidenum">
              <a:rPr lang="en-US" smtClean="0"/>
              <a:t>‹#›</a:t>
            </a:fld>
            <a:endParaRPr lang="en-US"/>
          </a:p>
        </p:txBody>
      </p:sp>
    </p:spTree>
    <p:extLst>
      <p:ext uri="{BB962C8B-B14F-4D97-AF65-F5344CB8AC3E}">
        <p14:creationId xmlns:p14="http://schemas.microsoft.com/office/powerpoint/2010/main" val="3839460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5F61B3-AFE9-43C7-B0B3-DC2E07ED3D0E}" type="datetimeFigureOut">
              <a:rPr lang="en-US" smtClean="0"/>
              <a:t>1/20/2022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EC0AE7-EF19-4BA5-B13C-BBF75C6BE7F3}" type="slidenum">
              <a:rPr lang="en-US" smtClean="0"/>
              <a:t>‹#›</a:t>
            </a:fld>
            <a:endParaRPr lang="en-US"/>
          </a:p>
        </p:txBody>
      </p:sp>
    </p:spTree>
    <p:extLst>
      <p:ext uri="{BB962C8B-B14F-4D97-AF65-F5344CB8AC3E}">
        <p14:creationId xmlns:p14="http://schemas.microsoft.com/office/powerpoint/2010/main" val="925594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5F61B3-AFE9-43C7-B0B3-DC2E07ED3D0E}" type="datetimeFigureOut">
              <a:rPr lang="en-US" smtClean="0"/>
              <a:t>1/20/2022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CEC0AE7-EF19-4BA5-B13C-BBF75C6BE7F3}" type="slidenum">
              <a:rPr lang="en-US" smtClean="0"/>
              <a:t>‹#›</a:t>
            </a:fld>
            <a:endParaRPr lang="en-US"/>
          </a:p>
        </p:txBody>
      </p:sp>
    </p:spTree>
    <p:extLst>
      <p:ext uri="{BB962C8B-B14F-4D97-AF65-F5344CB8AC3E}">
        <p14:creationId xmlns:p14="http://schemas.microsoft.com/office/powerpoint/2010/main" val="3230563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5F61B3-AFE9-43C7-B0B3-DC2E07ED3D0E}" type="datetimeFigureOut">
              <a:rPr lang="en-US" smtClean="0"/>
              <a:t>1/20/2022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CEC0AE7-EF19-4BA5-B13C-BBF75C6BE7F3}" type="slidenum">
              <a:rPr lang="en-US" smtClean="0"/>
              <a:t>‹#›</a:t>
            </a:fld>
            <a:endParaRPr lang="en-US"/>
          </a:p>
        </p:txBody>
      </p:sp>
    </p:spTree>
    <p:extLst>
      <p:ext uri="{BB962C8B-B14F-4D97-AF65-F5344CB8AC3E}">
        <p14:creationId xmlns:p14="http://schemas.microsoft.com/office/powerpoint/2010/main" val="415656270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5F61B3-AFE9-43C7-B0B3-DC2E07ED3D0E}" type="datetimeFigureOut">
              <a:rPr lang="en-US" smtClean="0"/>
              <a:t>1/20/2022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CEC0AE7-EF19-4BA5-B13C-BBF75C6BE7F3}" type="slidenum">
              <a:rPr lang="en-US" smtClean="0"/>
              <a:t>‹#›</a:t>
            </a:fld>
            <a:endParaRPr lang="en-US"/>
          </a:p>
        </p:txBody>
      </p:sp>
    </p:spTree>
    <p:extLst>
      <p:ext uri="{BB962C8B-B14F-4D97-AF65-F5344CB8AC3E}">
        <p14:creationId xmlns:p14="http://schemas.microsoft.com/office/powerpoint/2010/main" val="416963014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5F61B3-AFE9-43C7-B0B3-DC2E07ED3D0E}" type="datetimeFigureOut">
              <a:rPr lang="en-US" smtClean="0"/>
              <a:t>1/20/2022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CEC0AE7-EF19-4BA5-B13C-BBF75C6BE7F3}" type="slidenum">
              <a:rPr lang="en-US" smtClean="0"/>
              <a:t>‹#›</a:t>
            </a:fld>
            <a:endParaRPr lang="en-US"/>
          </a:p>
        </p:txBody>
      </p:sp>
    </p:spTree>
    <p:extLst>
      <p:ext uri="{BB962C8B-B14F-4D97-AF65-F5344CB8AC3E}">
        <p14:creationId xmlns:p14="http://schemas.microsoft.com/office/powerpoint/2010/main" val="3184238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5F61B3-AFE9-43C7-B0B3-DC2E07ED3D0E}" type="datetimeFigureOut">
              <a:rPr lang="en-US" smtClean="0"/>
              <a:t>1/20/2022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CEC0AE7-EF19-4BA5-B13C-BBF75C6BE7F3}" type="slidenum">
              <a:rPr lang="en-US" smtClean="0"/>
              <a:t>‹#›</a:t>
            </a:fld>
            <a:endParaRPr lang="en-US"/>
          </a:p>
        </p:txBody>
      </p:sp>
    </p:spTree>
    <p:extLst>
      <p:ext uri="{BB962C8B-B14F-4D97-AF65-F5344CB8AC3E}">
        <p14:creationId xmlns:p14="http://schemas.microsoft.com/office/powerpoint/2010/main" val="3543681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65F61B3-AFE9-43C7-B0B3-DC2E07ED3D0E}" type="datetimeFigureOut">
              <a:rPr lang="en-US" smtClean="0"/>
              <a:t>1/20/2022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CEC0AE7-EF19-4BA5-B13C-BBF75C6BE7F3}" type="slidenum">
              <a:rPr lang="en-US" smtClean="0"/>
              <a:t>‹#›</a:t>
            </a:fld>
            <a:endParaRPr lang="en-US"/>
          </a:p>
        </p:txBody>
      </p:sp>
    </p:spTree>
    <p:extLst>
      <p:ext uri="{BB962C8B-B14F-4D97-AF65-F5344CB8AC3E}">
        <p14:creationId xmlns:p14="http://schemas.microsoft.com/office/powerpoint/2010/main" val="215110623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65F61B3-AFE9-43C7-B0B3-DC2E07ED3D0E}" type="datetimeFigureOut">
              <a:rPr lang="en-US" smtClean="0"/>
              <a:t>1/20/2022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EC0AE7-EF19-4BA5-B13C-BBF75C6BE7F3}" type="slidenum">
              <a:rPr lang="en-US" smtClean="0"/>
              <a:t>‹#›</a:t>
            </a:fld>
            <a:endParaRPr lang="en-US"/>
          </a:p>
        </p:txBody>
      </p:sp>
    </p:spTree>
    <p:extLst>
      <p:ext uri="{BB962C8B-B14F-4D97-AF65-F5344CB8AC3E}">
        <p14:creationId xmlns:p14="http://schemas.microsoft.com/office/powerpoint/2010/main" val="1871200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65F61B3-AFE9-43C7-B0B3-DC2E07ED3D0E}" type="datetimeFigureOut">
              <a:rPr lang="en-US" smtClean="0"/>
              <a:t>1/20/2022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CEC0AE7-EF19-4BA5-B13C-BBF75C6BE7F3}" type="slidenum">
              <a:rPr lang="en-US" smtClean="0"/>
              <a:t>‹#›</a:t>
            </a:fld>
            <a:endParaRPr lang="en-US"/>
          </a:p>
        </p:txBody>
      </p:sp>
    </p:spTree>
    <p:extLst>
      <p:ext uri="{BB962C8B-B14F-4D97-AF65-F5344CB8AC3E}">
        <p14:creationId xmlns:p14="http://schemas.microsoft.com/office/powerpoint/2010/main" val="3484381399"/>
      </p:ext>
    </p:extLst>
  </p:cSld>
  <p:clrMap bg1="lt1" tx1="dk1" bg2="lt2" tx2="dk2" accent1="accent1" accent2="accent2" accent3="accent3" accent4="accent4" accent5="accent5" accent6="accent6" hlink="hlink" folHlink="folHlink"/>
  <p:sldLayoutIdLst>
    <p:sldLayoutId id="2147484055" r:id="rId1"/>
    <p:sldLayoutId id="2147484056" r:id="rId2"/>
    <p:sldLayoutId id="2147484057" r:id="rId3"/>
    <p:sldLayoutId id="2147484058" r:id="rId4"/>
    <p:sldLayoutId id="2147484059" r:id="rId5"/>
    <p:sldLayoutId id="2147484060" r:id="rId6"/>
    <p:sldLayoutId id="2147484061" r:id="rId7"/>
    <p:sldLayoutId id="2147484062" r:id="rId8"/>
    <p:sldLayoutId id="2147484063" r:id="rId9"/>
    <p:sldLayoutId id="2147484064" r:id="rId10"/>
    <p:sldLayoutId id="2147484065" r:id="rId11"/>
    <p:sldLayoutId id="2147484066" r:id="rId12"/>
    <p:sldLayoutId id="2147484067" r:id="rId13"/>
    <p:sldLayoutId id="2147484068" r:id="rId14"/>
    <p:sldLayoutId id="2147484069" r:id="rId15"/>
    <p:sldLayoutId id="214748407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8F474-7833-40E7-8C7E-ED3DEAD30722}"/>
              </a:ext>
            </a:extLst>
          </p:cNvPr>
          <p:cNvSpPr>
            <a:spLocks noGrp="1"/>
          </p:cNvSpPr>
          <p:nvPr>
            <p:ph type="ctrTitle"/>
          </p:nvPr>
        </p:nvSpPr>
        <p:spPr/>
        <p:txBody>
          <a:bodyPr/>
          <a:lstStyle/>
          <a:p>
            <a:r>
              <a:rPr lang="en-US" dirty="0"/>
              <a:t>Validity-Detection</a:t>
            </a:r>
          </a:p>
        </p:txBody>
      </p:sp>
      <p:sp>
        <p:nvSpPr>
          <p:cNvPr id="3" name="Subtitle 2">
            <a:extLst>
              <a:ext uri="{FF2B5EF4-FFF2-40B4-BE49-F238E27FC236}">
                <a16:creationId xmlns:a16="http://schemas.microsoft.com/office/drawing/2014/main" id="{06A840C7-3C34-4BB1-AC22-4288358F74C2}"/>
              </a:ext>
            </a:extLst>
          </p:cNvPr>
          <p:cNvSpPr>
            <a:spLocks noGrp="1"/>
          </p:cNvSpPr>
          <p:nvPr>
            <p:ph type="subTitle" idx="1"/>
          </p:nvPr>
        </p:nvSpPr>
        <p:spPr/>
        <p:txBody>
          <a:bodyPr/>
          <a:lstStyle/>
          <a:p>
            <a:r>
              <a:rPr lang="en-US" dirty="0"/>
              <a:t>A Primer</a:t>
            </a:r>
          </a:p>
        </p:txBody>
      </p:sp>
    </p:spTree>
    <p:extLst>
      <p:ext uri="{BB962C8B-B14F-4D97-AF65-F5344CB8AC3E}">
        <p14:creationId xmlns:p14="http://schemas.microsoft.com/office/powerpoint/2010/main" val="2382467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343671E-84D0-4893-8403-2C35739CA6AC}"/>
              </a:ext>
            </a:extLst>
          </p:cNvPr>
          <p:cNvSpPr txBox="1"/>
          <p:nvPr/>
        </p:nvSpPr>
        <p:spPr>
          <a:xfrm>
            <a:off x="3283889" y="1160890"/>
            <a:ext cx="7903515" cy="4247317"/>
          </a:xfrm>
          <a:prstGeom prst="rect">
            <a:avLst/>
          </a:prstGeom>
          <a:noFill/>
        </p:spPr>
        <p:txBody>
          <a:bodyPr wrap="square" rtlCol="0">
            <a:spAutoFit/>
          </a:bodyPr>
          <a:lstStyle/>
          <a:p>
            <a:pPr algn="ctr"/>
            <a:r>
              <a:rPr lang="en-US" dirty="0"/>
              <a:t>Circle A could be inside circle B:</a:t>
            </a:r>
          </a:p>
          <a:p>
            <a:pPr algn="ctr"/>
            <a:r>
              <a:rPr lang="en-US" dirty="0"/>
              <a:t>B</a:t>
            </a:r>
          </a:p>
          <a:p>
            <a:pPr algn="ctr"/>
            <a:r>
              <a:rPr lang="en-US" dirty="0"/>
              <a:t>A</a:t>
            </a:r>
          </a:p>
          <a:p>
            <a:pPr algn="ctr"/>
            <a:endParaRPr lang="en-US" dirty="0"/>
          </a:p>
          <a:p>
            <a:pPr algn="ctr"/>
            <a:endParaRPr lang="en-US" dirty="0"/>
          </a:p>
          <a:p>
            <a:endParaRPr lang="en-US" dirty="0"/>
          </a:p>
          <a:p>
            <a:endParaRPr lang="en-US" dirty="0"/>
          </a:p>
          <a:p>
            <a:endParaRPr lang="en-US" dirty="0"/>
          </a:p>
          <a:p>
            <a:pPr algn="ctr"/>
            <a:r>
              <a:rPr lang="en-US" dirty="0"/>
              <a:t>Circles A and B could overlap with neither being inside the other:</a:t>
            </a:r>
          </a:p>
          <a:p>
            <a:r>
              <a:rPr lang="en-US" dirty="0"/>
              <a:t>						A					B</a:t>
            </a:r>
          </a:p>
          <a:p>
            <a:pPr algn="ctr"/>
            <a:endParaRPr lang="en-US" dirty="0"/>
          </a:p>
          <a:p>
            <a:pPr algn="ctr"/>
            <a:endParaRPr lang="en-US" dirty="0"/>
          </a:p>
          <a:p>
            <a:pPr algn="ctr"/>
            <a:endParaRPr lang="en-US" dirty="0"/>
          </a:p>
          <a:p>
            <a:endParaRPr lang="en-US" dirty="0"/>
          </a:p>
          <a:p>
            <a:endParaRPr lang="en-US" dirty="0"/>
          </a:p>
        </p:txBody>
      </p:sp>
      <p:sp>
        <p:nvSpPr>
          <p:cNvPr id="4" name="Oval 3">
            <a:extLst>
              <a:ext uri="{FF2B5EF4-FFF2-40B4-BE49-F238E27FC236}">
                <a16:creationId xmlns:a16="http://schemas.microsoft.com/office/drawing/2014/main" id="{40FB19DA-FC35-439C-80DD-91FC9F10EE1D}"/>
              </a:ext>
            </a:extLst>
          </p:cNvPr>
          <p:cNvSpPr/>
          <p:nvPr/>
        </p:nvSpPr>
        <p:spPr>
          <a:xfrm>
            <a:off x="6486087" y="1758551"/>
            <a:ext cx="1499118" cy="137264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7ECFC4E4-225C-4498-A528-5BCFCE70D947}"/>
              </a:ext>
            </a:extLst>
          </p:cNvPr>
          <p:cNvSpPr/>
          <p:nvPr/>
        </p:nvSpPr>
        <p:spPr>
          <a:xfrm>
            <a:off x="6862421" y="2093349"/>
            <a:ext cx="746449" cy="73711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CF947AF0-8403-43EF-ADC9-86EF325DF37B}"/>
              </a:ext>
            </a:extLst>
          </p:cNvPr>
          <p:cNvSpPr/>
          <p:nvPr/>
        </p:nvSpPr>
        <p:spPr>
          <a:xfrm>
            <a:off x="6391469" y="3974841"/>
            <a:ext cx="1217401" cy="120364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CED8094B-4CF6-4680-8AB0-E41A3EB1A5B3}"/>
              </a:ext>
            </a:extLst>
          </p:cNvPr>
          <p:cNvSpPr/>
          <p:nvPr/>
        </p:nvSpPr>
        <p:spPr>
          <a:xfrm>
            <a:off x="7077513" y="3974841"/>
            <a:ext cx="1217401" cy="120364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001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8" end="8"/>
                                            </p:txEl>
                                          </p:spTgt>
                                        </p:tgtEl>
                                        <p:attrNameLst>
                                          <p:attrName>style.visibility</p:attrName>
                                        </p:attrNameLst>
                                      </p:cBhvr>
                                      <p:to>
                                        <p:strVal val="visible"/>
                                      </p:to>
                                    </p:set>
                                    <p:animEffect transition="in" filter="fade">
                                      <p:cBhvr>
                                        <p:cTn id="38" dur="1000"/>
                                        <p:tgtEl>
                                          <p:spTgt spid="2">
                                            <p:txEl>
                                              <p:pRg st="8" end="8"/>
                                            </p:txEl>
                                          </p:spTgt>
                                        </p:tgtEl>
                                      </p:cBhvr>
                                    </p:animEffect>
                                    <p:anim calcmode="lin" valueType="num">
                                      <p:cBhvr>
                                        <p:cTn id="39"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8" end="8"/>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Effect transition="in" filter="fade">
                                      <p:cBhvr>
                                        <p:cTn id="43" dur="1000"/>
                                        <p:tgtEl>
                                          <p:spTgt spid="2">
                                            <p:txEl>
                                              <p:pRg st="9" end="9"/>
                                            </p:txEl>
                                          </p:spTgt>
                                        </p:tgtEl>
                                      </p:cBhvr>
                                    </p:animEffect>
                                    <p:anim calcmode="lin" valueType="num">
                                      <p:cBhvr>
                                        <p:cTn id="44"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fade">
                                      <p:cBhvr>
                                        <p:cTn id="50" dur="1000"/>
                                        <p:tgtEl>
                                          <p:spTgt spid="7"/>
                                        </p:tgtEl>
                                      </p:cBhvr>
                                    </p:animEffect>
                                    <p:anim calcmode="lin" valueType="num">
                                      <p:cBhvr>
                                        <p:cTn id="51" dur="1000" fill="hold"/>
                                        <p:tgtEl>
                                          <p:spTgt spid="7"/>
                                        </p:tgtEl>
                                        <p:attrNameLst>
                                          <p:attrName>ppt_x</p:attrName>
                                        </p:attrNameLst>
                                      </p:cBhvr>
                                      <p:tavLst>
                                        <p:tav tm="0">
                                          <p:val>
                                            <p:strVal val="#ppt_x"/>
                                          </p:val>
                                        </p:tav>
                                        <p:tav tm="100000">
                                          <p:val>
                                            <p:strVal val="#ppt_x"/>
                                          </p:val>
                                        </p:tav>
                                      </p:tavLst>
                                    </p:anim>
                                    <p:anim calcmode="lin" valueType="num">
                                      <p:cBhvr>
                                        <p:cTn id="5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1000"/>
                                        <p:tgtEl>
                                          <p:spTgt spid="8"/>
                                        </p:tgtEl>
                                      </p:cBhvr>
                                    </p:animEffect>
                                    <p:anim calcmode="lin" valueType="num">
                                      <p:cBhvr>
                                        <p:cTn id="58" dur="1000" fill="hold"/>
                                        <p:tgtEl>
                                          <p:spTgt spid="8"/>
                                        </p:tgtEl>
                                        <p:attrNameLst>
                                          <p:attrName>ppt_x</p:attrName>
                                        </p:attrNameLst>
                                      </p:cBhvr>
                                      <p:tavLst>
                                        <p:tav tm="0">
                                          <p:val>
                                            <p:strVal val="#ppt_x"/>
                                          </p:val>
                                        </p:tav>
                                        <p:tav tm="100000">
                                          <p:val>
                                            <p:strVal val="#ppt_x"/>
                                          </p:val>
                                        </p:tav>
                                      </p:tavLst>
                                    </p:anim>
                                    <p:anim calcmode="lin" valueType="num">
                                      <p:cBhvr>
                                        <p:cTn id="5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343671E-84D0-4893-8403-2C35739CA6AC}"/>
              </a:ext>
            </a:extLst>
          </p:cNvPr>
          <p:cNvSpPr txBox="1"/>
          <p:nvPr/>
        </p:nvSpPr>
        <p:spPr>
          <a:xfrm>
            <a:off x="3283889" y="1160890"/>
            <a:ext cx="7903515" cy="5355312"/>
          </a:xfrm>
          <a:prstGeom prst="rect">
            <a:avLst/>
          </a:prstGeom>
          <a:noFill/>
        </p:spPr>
        <p:txBody>
          <a:bodyPr wrap="square" rtlCol="0">
            <a:spAutoFit/>
          </a:bodyPr>
          <a:lstStyle/>
          <a:p>
            <a:pPr algn="ctr"/>
            <a:r>
              <a:rPr lang="en-US" dirty="0"/>
              <a:t>Or the two circles could fail to overlap altogether:</a:t>
            </a:r>
          </a:p>
          <a:p>
            <a:r>
              <a:rPr lang="en-US" dirty="0"/>
              <a:t>						A					B</a:t>
            </a:r>
          </a:p>
          <a:p>
            <a:pPr algn="ctr"/>
            <a:endParaRPr lang="en-US" dirty="0"/>
          </a:p>
          <a:p>
            <a:pPr algn="ctr"/>
            <a:endParaRPr lang="en-US" dirty="0"/>
          </a:p>
          <a:p>
            <a:pPr algn="ctr"/>
            <a:endParaRPr lang="en-US" dirty="0"/>
          </a:p>
          <a:p>
            <a:endParaRPr lang="en-US" dirty="0"/>
          </a:p>
          <a:p>
            <a:endParaRPr lang="en-US" dirty="0"/>
          </a:p>
          <a:p>
            <a:endParaRPr lang="en-US" dirty="0"/>
          </a:p>
          <a:p>
            <a:endParaRPr lang="en-US" dirty="0"/>
          </a:p>
          <a:p>
            <a:pPr algn="ctr"/>
            <a:r>
              <a:rPr lang="en-US" dirty="0"/>
              <a:t>This proves very useful since now it is possible, using one of each of the preceding relationships between Circle A and Circle B, to represent each of the following four possibilities:</a:t>
            </a:r>
          </a:p>
          <a:p>
            <a:pPr marL="342900" indent="-342900" algn="ctr">
              <a:buAutoNum type="arabicParenBoth"/>
            </a:pPr>
            <a:r>
              <a:rPr lang="en-US" dirty="0"/>
              <a:t>All things with property P have property Q.</a:t>
            </a:r>
          </a:p>
          <a:p>
            <a:pPr marL="342900" indent="-342900" algn="ctr">
              <a:buAutoNum type="arabicParenBoth"/>
            </a:pPr>
            <a:r>
              <a:rPr lang="en-US" dirty="0"/>
              <a:t>All things with property Q have property P.</a:t>
            </a:r>
          </a:p>
          <a:p>
            <a:pPr marL="342900" indent="-342900" algn="ctr">
              <a:buAutoNum type="arabicParenBoth"/>
            </a:pPr>
            <a:r>
              <a:rPr lang="en-US" dirty="0"/>
              <a:t>Somethings with property P have property Q.</a:t>
            </a:r>
          </a:p>
          <a:p>
            <a:pPr marL="342900" indent="-342900" algn="ctr">
              <a:buAutoNum type="arabicParenBoth"/>
            </a:pPr>
            <a:r>
              <a:rPr lang="en-US" dirty="0"/>
              <a:t>Nothing with property P has property A.</a:t>
            </a:r>
          </a:p>
          <a:p>
            <a:pPr algn="ctr"/>
            <a:endParaRPr lang="en-US" dirty="0"/>
          </a:p>
          <a:p>
            <a:pPr algn="ctr"/>
            <a:r>
              <a:rPr lang="en-US" dirty="0"/>
              <a:t>Each of these possibilities is represented in the next two slides!</a:t>
            </a:r>
          </a:p>
          <a:p>
            <a:pPr marL="342900" indent="-342900" algn="ctr">
              <a:buAutoNum type="arabicParenBoth"/>
            </a:pPr>
            <a:endParaRPr lang="en-US" dirty="0"/>
          </a:p>
        </p:txBody>
      </p:sp>
      <p:sp>
        <p:nvSpPr>
          <p:cNvPr id="4" name="Oval 3">
            <a:extLst>
              <a:ext uri="{FF2B5EF4-FFF2-40B4-BE49-F238E27FC236}">
                <a16:creationId xmlns:a16="http://schemas.microsoft.com/office/drawing/2014/main" id="{40FB19DA-FC35-439C-80DD-91FC9F10EE1D}"/>
              </a:ext>
            </a:extLst>
          </p:cNvPr>
          <p:cNvSpPr/>
          <p:nvPr/>
        </p:nvSpPr>
        <p:spPr>
          <a:xfrm>
            <a:off x="5501051" y="1819574"/>
            <a:ext cx="1499118" cy="137264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AC954234-2518-4B90-AC04-FB1598ACA01A}"/>
              </a:ext>
            </a:extLst>
          </p:cNvPr>
          <p:cNvSpPr/>
          <p:nvPr/>
        </p:nvSpPr>
        <p:spPr>
          <a:xfrm>
            <a:off x="7732415" y="1775587"/>
            <a:ext cx="1499118" cy="137264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7710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2">
                                            <p:txEl>
                                              <p:pRg st="15" end="15"/>
                                            </p:txEl>
                                          </p:spTgt>
                                        </p:tgtEl>
                                        <p:attrNameLst>
                                          <p:attrName>style.visibility</p:attrName>
                                        </p:attrNameLst>
                                      </p:cBhvr>
                                      <p:to>
                                        <p:strVal val="visible"/>
                                      </p:to>
                                    </p:set>
                                    <p:anim calcmode="lin" valueType="num">
                                      <p:cBhvr additive="base">
                                        <p:cTn id="39"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EE42DD-2C09-4B9A-9DA4-8F8043CF3F07}"/>
              </a:ext>
            </a:extLst>
          </p:cNvPr>
          <p:cNvSpPr>
            <a:spLocks noGrp="1"/>
          </p:cNvSpPr>
          <p:nvPr>
            <p:ph idx="1"/>
          </p:nvPr>
        </p:nvSpPr>
        <p:spPr>
          <a:xfrm>
            <a:off x="2592925" y="419878"/>
            <a:ext cx="8915400" cy="6203558"/>
          </a:xfrm>
          <a:ln>
            <a:solidFill>
              <a:schemeClr val="accent1"/>
            </a:solidFill>
          </a:ln>
        </p:spPr>
        <p:txBody>
          <a:bodyPr>
            <a:normAutofit/>
          </a:bodyPr>
          <a:lstStyle/>
          <a:p>
            <a:pPr marL="0" indent="0" algn="ctr">
              <a:buNone/>
            </a:pPr>
            <a:r>
              <a:rPr lang="en-US" dirty="0"/>
              <a:t>All things with Property P have property Q:</a:t>
            </a:r>
          </a:p>
          <a:p>
            <a:pPr marL="0" indent="0" algn="ctr">
              <a:spcBef>
                <a:spcPts val="0"/>
              </a:spcBef>
              <a:buNone/>
            </a:pPr>
            <a:r>
              <a:rPr lang="en-US" sz="1600" dirty="0"/>
              <a:t>Things with Property Q</a:t>
            </a:r>
          </a:p>
          <a:p>
            <a:pPr marL="0" indent="0" algn="ctr">
              <a:spcBef>
                <a:spcPts val="600"/>
              </a:spcBef>
              <a:buNone/>
            </a:pPr>
            <a:r>
              <a:rPr lang="en-US" sz="1600" dirty="0"/>
              <a:t>Things with</a:t>
            </a:r>
          </a:p>
          <a:p>
            <a:pPr marL="0" indent="0" algn="ctr">
              <a:lnSpc>
                <a:spcPts val="2160"/>
              </a:lnSpc>
              <a:spcBef>
                <a:spcPts val="0"/>
              </a:spcBef>
              <a:buNone/>
            </a:pPr>
            <a:r>
              <a:rPr lang="en-US" sz="1600" dirty="0"/>
              <a:t>Property P</a:t>
            </a:r>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buNone/>
            </a:pPr>
            <a:r>
              <a:rPr lang="en-US" dirty="0"/>
              <a:t>All things with Property Q have property P:</a:t>
            </a:r>
          </a:p>
          <a:p>
            <a:pPr marL="0" indent="0" algn="ctr">
              <a:spcBef>
                <a:spcPts val="0"/>
              </a:spcBef>
              <a:buNone/>
            </a:pPr>
            <a:r>
              <a:rPr lang="en-US" sz="1600" dirty="0"/>
              <a:t>Things with Property P</a:t>
            </a:r>
          </a:p>
          <a:p>
            <a:pPr marL="0" indent="0" algn="ctr">
              <a:spcBef>
                <a:spcPts val="600"/>
              </a:spcBef>
              <a:buNone/>
            </a:pPr>
            <a:r>
              <a:rPr lang="en-US" sz="1600" dirty="0"/>
              <a:t>Things with</a:t>
            </a:r>
          </a:p>
          <a:p>
            <a:pPr marL="0" indent="0" algn="ctr">
              <a:lnSpc>
                <a:spcPts val="2160"/>
              </a:lnSpc>
              <a:spcBef>
                <a:spcPts val="0"/>
              </a:spcBef>
              <a:buNone/>
            </a:pPr>
            <a:r>
              <a:rPr lang="en-US" sz="1600" dirty="0"/>
              <a:t>Property Q</a:t>
            </a:r>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buNone/>
            </a:pPr>
            <a:endParaRPr lang="en-US" dirty="0"/>
          </a:p>
          <a:p>
            <a:pPr marL="0" indent="0" algn="ctr">
              <a:buNone/>
            </a:pPr>
            <a:endParaRPr lang="en-US" dirty="0"/>
          </a:p>
          <a:p>
            <a:pPr marL="0" indent="0">
              <a:buNone/>
            </a:pPr>
            <a:endParaRPr lang="en-US" dirty="0"/>
          </a:p>
        </p:txBody>
      </p:sp>
      <p:sp>
        <p:nvSpPr>
          <p:cNvPr id="4" name="Oval 3">
            <a:extLst>
              <a:ext uri="{FF2B5EF4-FFF2-40B4-BE49-F238E27FC236}">
                <a16:creationId xmlns:a16="http://schemas.microsoft.com/office/drawing/2014/main" id="{42A89160-6D9A-4ED8-8158-1660D2BE8ED0}"/>
              </a:ext>
            </a:extLst>
          </p:cNvPr>
          <p:cNvSpPr/>
          <p:nvPr/>
        </p:nvSpPr>
        <p:spPr>
          <a:xfrm>
            <a:off x="5817644" y="986692"/>
            <a:ext cx="2368932" cy="22556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5" name="Oval 4">
            <a:extLst>
              <a:ext uri="{FF2B5EF4-FFF2-40B4-BE49-F238E27FC236}">
                <a16:creationId xmlns:a16="http://schemas.microsoft.com/office/drawing/2014/main" id="{6C391740-F1F8-4EFB-9851-33BA75BE1824}"/>
              </a:ext>
            </a:extLst>
          </p:cNvPr>
          <p:cNvSpPr/>
          <p:nvPr/>
        </p:nvSpPr>
        <p:spPr>
          <a:xfrm>
            <a:off x="6647548" y="1717983"/>
            <a:ext cx="746449" cy="73711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32A54CB8-BC3F-461A-8B79-43A9C1618A3C}"/>
              </a:ext>
            </a:extLst>
          </p:cNvPr>
          <p:cNvSpPr/>
          <p:nvPr/>
        </p:nvSpPr>
        <p:spPr>
          <a:xfrm>
            <a:off x="5817644" y="4168879"/>
            <a:ext cx="2368932" cy="22556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Oval 8">
            <a:extLst>
              <a:ext uri="{FF2B5EF4-FFF2-40B4-BE49-F238E27FC236}">
                <a16:creationId xmlns:a16="http://schemas.microsoft.com/office/drawing/2014/main" id="{4EF9600C-060A-4B47-AB69-82AC39851F72}"/>
              </a:ext>
            </a:extLst>
          </p:cNvPr>
          <p:cNvSpPr/>
          <p:nvPr/>
        </p:nvSpPr>
        <p:spPr>
          <a:xfrm>
            <a:off x="6638217" y="4909501"/>
            <a:ext cx="746449" cy="73711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4477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1000"/>
                                        <p:tgtEl>
                                          <p:spTgt spid="5"/>
                                        </p:tgtEl>
                                      </p:cBhvr>
                                    </p:animEffect>
                                    <p:anim calcmode="lin" valueType="num">
                                      <p:cBhvr>
                                        <p:cTn id="38" dur="1000" fill="hold"/>
                                        <p:tgtEl>
                                          <p:spTgt spid="5"/>
                                        </p:tgtEl>
                                        <p:attrNameLst>
                                          <p:attrName>ppt_x</p:attrName>
                                        </p:attrNameLst>
                                      </p:cBhvr>
                                      <p:tavLst>
                                        <p:tav tm="0">
                                          <p:val>
                                            <p:strVal val="#ppt_x"/>
                                          </p:val>
                                        </p:tav>
                                        <p:tav tm="100000">
                                          <p:val>
                                            <p:strVal val="#ppt_x"/>
                                          </p:val>
                                        </p:tav>
                                      </p:tavLst>
                                    </p:anim>
                                    <p:anim calcmode="lin" valueType="num">
                                      <p:cBhvr>
                                        <p:cTn id="3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12" end="12"/>
                                            </p:txEl>
                                          </p:spTgt>
                                        </p:tgtEl>
                                        <p:attrNameLst>
                                          <p:attrName>style.visibility</p:attrName>
                                        </p:attrNameLst>
                                      </p:cBhvr>
                                      <p:to>
                                        <p:strVal val="visible"/>
                                      </p:to>
                                    </p:set>
                                    <p:animEffect transition="in" filter="fade">
                                      <p:cBhvr>
                                        <p:cTn id="48" dur="1000"/>
                                        <p:tgtEl>
                                          <p:spTgt spid="3">
                                            <p:txEl>
                                              <p:pRg st="12" end="12"/>
                                            </p:txEl>
                                          </p:spTgt>
                                        </p:tgtEl>
                                      </p:cBhvr>
                                    </p:animEffect>
                                    <p:anim calcmode="lin" valueType="num">
                                      <p:cBhvr>
                                        <p:cTn id="49"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13" end="13"/>
                                            </p:txEl>
                                          </p:spTgt>
                                        </p:tgtEl>
                                        <p:attrNameLst>
                                          <p:attrName>style.visibility</p:attrName>
                                        </p:attrNameLst>
                                      </p:cBhvr>
                                      <p:to>
                                        <p:strVal val="visible"/>
                                      </p:to>
                                    </p:set>
                                    <p:animEffect transition="in" filter="fade">
                                      <p:cBhvr>
                                        <p:cTn id="53" dur="1000"/>
                                        <p:tgtEl>
                                          <p:spTgt spid="3">
                                            <p:txEl>
                                              <p:pRg st="13" end="13"/>
                                            </p:txEl>
                                          </p:spTgt>
                                        </p:tgtEl>
                                      </p:cBhvr>
                                    </p:animEffect>
                                    <p:anim calcmode="lin" valueType="num">
                                      <p:cBhvr>
                                        <p:cTn id="54"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14" end="14"/>
                                            </p:txEl>
                                          </p:spTgt>
                                        </p:tgtEl>
                                        <p:attrNameLst>
                                          <p:attrName>style.visibility</p:attrName>
                                        </p:attrNameLst>
                                      </p:cBhvr>
                                      <p:to>
                                        <p:strVal val="visible"/>
                                      </p:to>
                                    </p:set>
                                    <p:animEffect transition="in" filter="fade">
                                      <p:cBhvr>
                                        <p:cTn id="58" dur="1000"/>
                                        <p:tgtEl>
                                          <p:spTgt spid="3">
                                            <p:txEl>
                                              <p:pRg st="14" end="14"/>
                                            </p:txEl>
                                          </p:spTgt>
                                        </p:tgtEl>
                                      </p:cBhvr>
                                    </p:animEffect>
                                    <p:anim calcmode="lin" valueType="num">
                                      <p:cBhvr>
                                        <p:cTn id="59"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8"/>
                                        </p:tgtEl>
                                        <p:attrNameLst>
                                          <p:attrName>style.visibility</p:attrName>
                                        </p:attrNameLst>
                                      </p:cBhvr>
                                      <p:to>
                                        <p:strVal val="visible"/>
                                      </p:to>
                                    </p:set>
                                    <p:animEffect transition="in" filter="fade">
                                      <p:cBhvr>
                                        <p:cTn id="65" dur="1000"/>
                                        <p:tgtEl>
                                          <p:spTgt spid="8"/>
                                        </p:tgtEl>
                                      </p:cBhvr>
                                    </p:animEffect>
                                    <p:anim calcmode="lin" valueType="num">
                                      <p:cBhvr>
                                        <p:cTn id="66" dur="1000" fill="hold"/>
                                        <p:tgtEl>
                                          <p:spTgt spid="8"/>
                                        </p:tgtEl>
                                        <p:attrNameLst>
                                          <p:attrName>ppt_x</p:attrName>
                                        </p:attrNameLst>
                                      </p:cBhvr>
                                      <p:tavLst>
                                        <p:tav tm="0">
                                          <p:val>
                                            <p:strVal val="#ppt_x"/>
                                          </p:val>
                                        </p:tav>
                                        <p:tav tm="100000">
                                          <p:val>
                                            <p:strVal val="#ppt_x"/>
                                          </p:val>
                                        </p:tav>
                                      </p:tavLst>
                                    </p:anim>
                                    <p:anim calcmode="lin" valueType="num">
                                      <p:cBhvr>
                                        <p:cTn id="6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fade">
                                      <p:cBhvr>
                                        <p:cTn id="72" dur="1000"/>
                                        <p:tgtEl>
                                          <p:spTgt spid="9"/>
                                        </p:tgtEl>
                                      </p:cBhvr>
                                    </p:animEffect>
                                    <p:anim calcmode="lin" valueType="num">
                                      <p:cBhvr>
                                        <p:cTn id="73" dur="1000" fill="hold"/>
                                        <p:tgtEl>
                                          <p:spTgt spid="9"/>
                                        </p:tgtEl>
                                        <p:attrNameLst>
                                          <p:attrName>ppt_x</p:attrName>
                                        </p:attrNameLst>
                                      </p:cBhvr>
                                      <p:tavLst>
                                        <p:tav tm="0">
                                          <p:val>
                                            <p:strVal val="#ppt_x"/>
                                          </p:val>
                                        </p:tav>
                                        <p:tav tm="100000">
                                          <p:val>
                                            <p:strVal val="#ppt_x"/>
                                          </p:val>
                                        </p:tav>
                                      </p:tavLst>
                                    </p:anim>
                                    <p:anim calcmode="lin" valueType="num">
                                      <p:cBhvr>
                                        <p:cTn id="7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343671E-84D0-4893-8403-2C35739CA6AC}"/>
              </a:ext>
            </a:extLst>
          </p:cNvPr>
          <p:cNvSpPr txBox="1"/>
          <p:nvPr/>
        </p:nvSpPr>
        <p:spPr>
          <a:xfrm>
            <a:off x="3283889" y="1160890"/>
            <a:ext cx="7903515" cy="4801314"/>
          </a:xfrm>
          <a:prstGeom prst="rect">
            <a:avLst/>
          </a:prstGeom>
          <a:noFill/>
        </p:spPr>
        <p:txBody>
          <a:bodyPr wrap="square" rtlCol="0">
            <a:spAutoFit/>
          </a:bodyPr>
          <a:lstStyle/>
          <a:p>
            <a:pPr algn="ctr"/>
            <a:r>
              <a:rPr lang="en-US" dirty="0"/>
              <a:t>Some things with property P have property Q:</a:t>
            </a:r>
          </a:p>
          <a:p>
            <a:pPr algn="ctr"/>
            <a:endParaRPr lang="en-US" dirty="0"/>
          </a:p>
          <a:p>
            <a:pPr algn="ctr"/>
            <a:endParaRPr lang="en-US" dirty="0"/>
          </a:p>
          <a:p>
            <a:r>
              <a:rPr lang="en-US" dirty="0"/>
              <a:t>					</a:t>
            </a:r>
            <a:r>
              <a:rPr lang="en-US" sz="1600" dirty="0"/>
              <a:t>Things w/P					Things w/Q</a:t>
            </a:r>
          </a:p>
          <a:p>
            <a:pPr algn="ctr"/>
            <a:endParaRPr lang="en-US" dirty="0"/>
          </a:p>
          <a:p>
            <a:pPr algn="ctr"/>
            <a:endParaRPr lang="en-US" dirty="0"/>
          </a:p>
          <a:p>
            <a:pPr algn="ctr"/>
            <a:endParaRPr lang="en-US" dirty="0"/>
          </a:p>
          <a:p>
            <a:pPr algn="ctr"/>
            <a:r>
              <a:rPr lang="en-US" dirty="0"/>
              <a:t>Nothing with property P has property Q:</a:t>
            </a:r>
          </a:p>
          <a:p>
            <a:pPr algn="ctr"/>
            <a:endParaRPr lang="en-US" dirty="0"/>
          </a:p>
          <a:p>
            <a:pPr algn="ctr"/>
            <a:endParaRPr lang="en-US" dirty="0"/>
          </a:p>
          <a:p>
            <a:r>
              <a:rPr lang="en-US" dirty="0"/>
              <a:t>				</a:t>
            </a:r>
            <a:r>
              <a:rPr lang="en-US" sz="1600" dirty="0"/>
              <a:t>Things w/P			      				Things w/Q</a:t>
            </a:r>
          </a:p>
          <a:p>
            <a:pPr algn="ctr"/>
            <a:endParaRPr lang="en-US" dirty="0"/>
          </a:p>
          <a:p>
            <a:pPr algn="ctr"/>
            <a:endParaRPr lang="en-US" dirty="0"/>
          </a:p>
          <a:p>
            <a:pPr algn="ctr"/>
            <a:endParaRPr lang="en-US" dirty="0"/>
          </a:p>
          <a:p>
            <a:endParaRPr lang="en-US" dirty="0"/>
          </a:p>
          <a:p>
            <a:endParaRPr lang="en-US" dirty="0"/>
          </a:p>
          <a:p>
            <a:endParaRPr lang="en-US" dirty="0"/>
          </a:p>
        </p:txBody>
      </p:sp>
      <p:sp>
        <p:nvSpPr>
          <p:cNvPr id="7" name="Oval 6">
            <a:extLst>
              <a:ext uri="{FF2B5EF4-FFF2-40B4-BE49-F238E27FC236}">
                <a16:creationId xmlns:a16="http://schemas.microsoft.com/office/drawing/2014/main" id="{CF947AF0-8403-43EF-ADC9-86EF325DF37B}"/>
              </a:ext>
            </a:extLst>
          </p:cNvPr>
          <p:cNvSpPr/>
          <p:nvPr/>
        </p:nvSpPr>
        <p:spPr>
          <a:xfrm>
            <a:off x="6772301" y="1688841"/>
            <a:ext cx="1217401" cy="120364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CED8094B-4CF6-4680-8AB0-E41A3EB1A5B3}"/>
              </a:ext>
            </a:extLst>
          </p:cNvPr>
          <p:cNvSpPr/>
          <p:nvPr/>
        </p:nvSpPr>
        <p:spPr>
          <a:xfrm>
            <a:off x="7525383" y="1688841"/>
            <a:ext cx="1217401" cy="120364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1940FC3F-5357-486A-8528-DD6B9B1F581F}"/>
              </a:ext>
            </a:extLst>
          </p:cNvPr>
          <p:cNvSpPr/>
          <p:nvPr/>
        </p:nvSpPr>
        <p:spPr>
          <a:xfrm>
            <a:off x="6401288" y="3558800"/>
            <a:ext cx="1217401" cy="120364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E7E0C286-32D2-4A98-A6E8-7E06D179FF9C}"/>
              </a:ext>
            </a:extLst>
          </p:cNvPr>
          <p:cNvSpPr/>
          <p:nvPr/>
        </p:nvSpPr>
        <p:spPr>
          <a:xfrm>
            <a:off x="7892387" y="3561547"/>
            <a:ext cx="1217401" cy="120364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8292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343671E-84D0-4893-8403-2C35739CA6AC}"/>
              </a:ext>
            </a:extLst>
          </p:cNvPr>
          <p:cNvSpPr txBox="1"/>
          <p:nvPr/>
        </p:nvSpPr>
        <p:spPr>
          <a:xfrm>
            <a:off x="3291838" y="1160890"/>
            <a:ext cx="8372723" cy="6591548"/>
          </a:xfrm>
          <a:prstGeom prst="rect">
            <a:avLst/>
          </a:prstGeom>
          <a:noFill/>
        </p:spPr>
        <p:txBody>
          <a:bodyPr wrap="square" rtlCol="0">
            <a:spAutoFit/>
          </a:bodyPr>
          <a:lstStyle/>
          <a:p>
            <a:pPr algn="ctr"/>
            <a:r>
              <a:rPr lang="en-US" dirty="0"/>
              <a:t>In addition to what the method provides so far, there is also a need to represent two other things. First, that a set is empty (e.g., the set of Unicorns). That can be done by placing a letter </a:t>
            </a:r>
            <a:r>
              <a:rPr lang="en-US" i="1" dirty="0"/>
              <a:t>inside </a:t>
            </a:r>
            <a:r>
              <a:rPr lang="en-US" dirty="0"/>
              <a:t>the circle, as below (in that case, the Unicorns are the set of things represented by “A”). Since there are no individuals represented inside the circle (see below) the set is </a:t>
            </a:r>
            <a:r>
              <a:rPr lang="en-US" b="1" i="1" dirty="0"/>
              <a:t>empty</a:t>
            </a:r>
            <a:r>
              <a:rPr lang="en-US" dirty="0"/>
              <a:t>:</a:t>
            </a:r>
          </a:p>
          <a:p>
            <a:pPr algn="ctr"/>
            <a:endParaRPr lang="en-US" dirty="0"/>
          </a:p>
          <a:p>
            <a:pPr algn="ctr"/>
            <a:endParaRPr lang="en-US" dirty="0"/>
          </a:p>
          <a:p>
            <a:pPr>
              <a:spcBef>
                <a:spcPts val="400"/>
              </a:spcBef>
            </a:pPr>
            <a:r>
              <a:rPr lang="en-US" dirty="0"/>
              <a:t>					                       A</a:t>
            </a:r>
            <a:endParaRPr lang="en-US" sz="1600" dirty="0"/>
          </a:p>
          <a:p>
            <a:pPr algn="ctr"/>
            <a:endParaRPr lang="en-US" dirty="0"/>
          </a:p>
          <a:p>
            <a:pPr algn="ctr"/>
            <a:endParaRPr lang="en-US" dirty="0"/>
          </a:p>
          <a:p>
            <a:pPr algn="ctr"/>
            <a:endParaRPr lang="en-US" dirty="0"/>
          </a:p>
          <a:p>
            <a:pPr algn="ctr"/>
            <a:r>
              <a:rPr lang="en-US" dirty="0"/>
              <a:t>We also need a way to represents individuals, like Socrates. Venn uses lower case letters, but I prefer bullets (•) for this purpose, as in the following </a:t>
            </a:r>
            <a:r>
              <a:rPr lang="en-US" dirty="0" err="1"/>
              <a:t>represention</a:t>
            </a:r>
            <a:r>
              <a:rPr lang="en-US" dirty="0"/>
              <a:t> of an individual belonging to set Q:</a:t>
            </a:r>
          </a:p>
          <a:p>
            <a:pPr algn="ctr"/>
            <a:r>
              <a:rPr lang="en-US" dirty="0"/>
              <a:t>Q</a:t>
            </a:r>
          </a:p>
          <a:p>
            <a:pPr algn="ctr"/>
            <a:endParaRPr lang="en-US" dirty="0"/>
          </a:p>
          <a:p>
            <a:pPr>
              <a:spcBef>
                <a:spcPts val="600"/>
              </a:spcBef>
            </a:pPr>
            <a:r>
              <a:rPr lang="en-US" dirty="0"/>
              <a:t>								      </a:t>
            </a:r>
            <a:r>
              <a:rPr lang="en-US" sz="1600" dirty="0"/>
              <a:t>•s</a:t>
            </a:r>
            <a:endParaRPr lang="en-US" dirty="0"/>
          </a:p>
          <a:p>
            <a:pPr algn="ctr"/>
            <a:endParaRPr lang="en-US" dirty="0"/>
          </a:p>
          <a:p>
            <a:pPr algn="ctr"/>
            <a:endParaRPr lang="en-US" dirty="0"/>
          </a:p>
          <a:p>
            <a:endParaRPr lang="en-US" dirty="0"/>
          </a:p>
          <a:p>
            <a:endParaRPr lang="en-US" dirty="0"/>
          </a:p>
          <a:p>
            <a:endParaRPr lang="en-US" dirty="0"/>
          </a:p>
        </p:txBody>
      </p:sp>
      <p:sp>
        <p:nvSpPr>
          <p:cNvPr id="8" name="Oval 7">
            <a:extLst>
              <a:ext uri="{FF2B5EF4-FFF2-40B4-BE49-F238E27FC236}">
                <a16:creationId xmlns:a16="http://schemas.microsoft.com/office/drawing/2014/main" id="{CED8094B-4CF6-4680-8AB0-E41A3EB1A5B3}"/>
              </a:ext>
            </a:extLst>
          </p:cNvPr>
          <p:cNvSpPr/>
          <p:nvPr/>
        </p:nvSpPr>
        <p:spPr>
          <a:xfrm>
            <a:off x="6602882" y="3035395"/>
            <a:ext cx="1217401" cy="120364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1940FC3F-5357-486A-8528-DD6B9B1F581F}"/>
              </a:ext>
            </a:extLst>
          </p:cNvPr>
          <p:cNvSpPr/>
          <p:nvPr/>
        </p:nvSpPr>
        <p:spPr>
          <a:xfrm>
            <a:off x="6869498" y="5393916"/>
            <a:ext cx="1217401" cy="120364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3598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 calcmode="lin" valueType="num">
                                      <p:cBhvr additive="base">
                                        <p:cTn id="14"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1000"/>
                                        <p:tgtEl>
                                          <p:spTgt spid="2">
                                            <p:txEl>
                                              <p:pRg st="7" end="7"/>
                                            </p:txEl>
                                          </p:spTgt>
                                        </p:tgtEl>
                                      </p:cBhvr>
                                    </p:animEffect>
                                    <p:anim calcmode="lin" valueType="num">
                                      <p:cBhvr>
                                        <p:cTn id="2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2">
                                            <p:txEl>
                                              <p:pRg st="8" end="8"/>
                                            </p:txEl>
                                          </p:spTgt>
                                        </p:tgtEl>
                                        <p:attrNameLst>
                                          <p:attrName>style.visibility</p:attrName>
                                        </p:attrNameLst>
                                      </p:cBhvr>
                                      <p:to>
                                        <p:strVal val="visible"/>
                                      </p:to>
                                    </p:set>
                                    <p:animEffect transition="in" filter="fade">
                                      <p:cBhvr>
                                        <p:cTn id="34" dur="1000"/>
                                        <p:tgtEl>
                                          <p:spTgt spid="2">
                                            <p:txEl>
                                              <p:pRg st="8" end="8"/>
                                            </p:txEl>
                                          </p:spTgt>
                                        </p:tgtEl>
                                      </p:cBhvr>
                                    </p:animEffect>
                                    <p:anim calcmode="lin" valueType="num">
                                      <p:cBhvr>
                                        <p:cTn id="35"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8" end="8"/>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animEffect transition="in" filter="fade">
                                      <p:cBhvr>
                                        <p:cTn id="39" dur="1000"/>
                                        <p:tgtEl>
                                          <p:spTgt spid="2">
                                            <p:txEl>
                                              <p:pRg st="10" end="10"/>
                                            </p:txEl>
                                          </p:spTgt>
                                        </p:tgtEl>
                                      </p:cBhvr>
                                    </p:animEffect>
                                    <p:anim calcmode="lin" valueType="num">
                                      <p:cBhvr>
                                        <p:cTn id="40"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41"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fade">
                                      <p:cBhvr>
                                        <p:cTn id="46" dur="1000"/>
                                        <p:tgtEl>
                                          <p:spTgt spid="9"/>
                                        </p:tgtEl>
                                      </p:cBhvr>
                                    </p:animEffect>
                                    <p:anim calcmode="lin" valueType="num">
                                      <p:cBhvr>
                                        <p:cTn id="47" dur="1000" fill="hold"/>
                                        <p:tgtEl>
                                          <p:spTgt spid="9"/>
                                        </p:tgtEl>
                                        <p:attrNameLst>
                                          <p:attrName>ppt_x</p:attrName>
                                        </p:attrNameLst>
                                      </p:cBhvr>
                                      <p:tavLst>
                                        <p:tav tm="0">
                                          <p:val>
                                            <p:strVal val="#ppt_x"/>
                                          </p:val>
                                        </p:tav>
                                        <p:tav tm="100000">
                                          <p:val>
                                            <p:strVal val="#ppt_x"/>
                                          </p:val>
                                        </p:tav>
                                      </p:tavLst>
                                    </p:anim>
                                    <p:anim calcmode="lin" valueType="num">
                                      <p:cBhvr>
                                        <p:cTn id="4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EE42DD-2C09-4B9A-9DA4-8F8043CF3F07}"/>
              </a:ext>
            </a:extLst>
          </p:cNvPr>
          <p:cNvSpPr>
            <a:spLocks noGrp="1"/>
          </p:cNvSpPr>
          <p:nvPr>
            <p:ph idx="1"/>
          </p:nvPr>
        </p:nvSpPr>
        <p:spPr>
          <a:xfrm>
            <a:off x="2592925" y="419878"/>
            <a:ext cx="8915400" cy="6203558"/>
          </a:xfrm>
          <a:ln>
            <a:solidFill>
              <a:schemeClr val="accent1"/>
            </a:solidFill>
          </a:ln>
        </p:spPr>
        <p:txBody>
          <a:bodyPr>
            <a:normAutofit/>
          </a:bodyPr>
          <a:lstStyle/>
          <a:p>
            <a:pPr marL="0" indent="0" algn="ctr">
              <a:buNone/>
            </a:pPr>
            <a:r>
              <a:rPr lang="en-US" dirty="0"/>
              <a:t>We are now able to represent what is asserted in the premises of any argument. Here’s an example based on the familiar argument, given below:</a:t>
            </a:r>
          </a:p>
          <a:p>
            <a:pPr marL="0" indent="0">
              <a:spcBef>
                <a:spcPts val="500"/>
              </a:spcBef>
              <a:buNone/>
            </a:pPr>
            <a:r>
              <a:rPr lang="en-US" dirty="0"/>
              <a:t>									Socrates is a man</a:t>
            </a:r>
          </a:p>
          <a:p>
            <a:pPr marL="0" indent="0">
              <a:spcBef>
                <a:spcPts val="500"/>
              </a:spcBef>
              <a:buNone/>
            </a:pPr>
            <a:r>
              <a:rPr lang="en-US" dirty="0"/>
              <a:t>									</a:t>
            </a:r>
            <a:r>
              <a:rPr lang="en-US" u="sng" dirty="0"/>
              <a:t>All men are mortal</a:t>
            </a:r>
            <a:endParaRPr lang="en-US" dirty="0"/>
          </a:p>
          <a:p>
            <a:pPr marL="0" indent="0">
              <a:spcBef>
                <a:spcPts val="500"/>
              </a:spcBef>
              <a:buNone/>
            </a:pPr>
            <a:r>
              <a:rPr lang="en-US" dirty="0"/>
              <a:t>						Therefore:	Socrates is mortal</a:t>
            </a:r>
          </a:p>
          <a:p>
            <a:pPr marL="0" indent="0" algn="ctr">
              <a:spcAft>
                <a:spcPts val="2400"/>
              </a:spcAft>
              <a:buNone/>
            </a:pPr>
            <a:r>
              <a:rPr lang="en-US" dirty="0"/>
              <a:t> First we need to represent the first premise. We do that by locating a bullet entitled ‘s’ inside a circle representing the set of human beings.</a:t>
            </a:r>
          </a:p>
          <a:p>
            <a:pPr marL="0" indent="0" algn="ctr">
              <a:lnSpc>
                <a:spcPts val="2160"/>
              </a:lnSpc>
              <a:spcBef>
                <a:spcPts val="400"/>
              </a:spcBef>
              <a:buNone/>
            </a:pPr>
            <a:r>
              <a:rPr lang="en-US" sz="1600" dirty="0"/>
              <a:t>Human beings</a:t>
            </a:r>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1200"/>
              </a:lnSpc>
              <a:spcBef>
                <a:spcPts val="0"/>
              </a:spcBef>
              <a:buNone/>
            </a:pPr>
            <a:r>
              <a:rPr lang="en-US" dirty="0"/>
              <a:t>•s</a:t>
            </a:r>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4400"/>
              </a:spcBef>
              <a:buNone/>
            </a:pPr>
            <a:r>
              <a:rPr lang="en-US" dirty="0"/>
              <a:t>And then we need to represent things that are mortal.</a:t>
            </a:r>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lnSpc>
                <a:spcPts val="2160"/>
              </a:lnSpc>
              <a:spcBef>
                <a:spcPts val="0"/>
              </a:spcBef>
              <a:buNone/>
            </a:pPr>
            <a:endParaRPr lang="en-US" dirty="0"/>
          </a:p>
          <a:p>
            <a:pPr marL="0" indent="0" algn="ctr">
              <a:buNone/>
            </a:pPr>
            <a:endParaRPr lang="en-US" dirty="0"/>
          </a:p>
          <a:p>
            <a:pPr marL="0" indent="0" algn="ctr">
              <a:buNone/>
            </a:pPr>
            <a:endParaRPr lang="en-US" dirty="0"/>
          </a:p>
          <a:p>
            <a:pPr marL="0" indent="0">
              <a:buNone/>
            </a:pPr>
            <a:endParaRPr lang="en-US" dirty="0"/>
          </a:p>
        </p:txBody>
      </p:sp>
      <p:sp>
        <p:nvSpPr>
          <p:cNvPr id="8" name="Oval 7">
            <a:extLst>
              <a:ext uri="{FF2B5EF4-FFF2-40B4-BE49-F238E27FC236}">
                <a16:creationId xmlns:a16="http://schemas.microsoft.com/office/drawing/2014/main" id="{32A54CB8-BC3F-461A-8B79-43A9C1618A3C}"/>
              </a:ext>
            </a:extLst>
          </p:cNvPr>
          <p:cNvSpPr/>
          <p:nvPr/>
        </p:nvSpPr>
        <p:spPr>
          <a:xfrm>
            <a:off x="5866159" y="3456340"/>
            <a:ext cx="2368932" cy="22556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6" name="Oval 5">
            <a:extLst>
              <a:ext uri="{FF2B5EF4-FFF2-40B4-BE49-F238E27FC236}">
                <a16:creationId xmlns:a16="http://schemas.microsoft.com/office/drawing/2014/main" id="{EF008AD3-9768-4F9F-9A95-B2560B0B995F}"/>
              </a:ext>
            </a:extLst>
          </p:cNvPr>
          <p:cNvSpPr/>
          <p:nvPr/>
        </p:nvSpPr>
        <p:spPr>
          <a:xfrm>
            <a:off x="5346441" y="2985793"/>
            <a:ext cx="3312367" cy="318173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242541B-62DC-4F9D-9DD5-3F3DD5FAA950}"/>
              </a:ext>
            </a:extLst>
          </p:cNvPr>
          <p:cNvSpPr txBox="1"/>
          <p:nvPr/>
        </p:nvSpPr>
        <p:spPr>
          <a:xfrm>
            <a:off x="6552019" y="2689875"/>
            <a:ext cx="901209" cy="338554"/>
          </a:xfrm>
          <a:prstGeom prst="rect">
            <a:avLst/>
          </a:prstGeom>
          <a:noFill/>
        </p:spPr>
        <p:txBody>
          <a:bodyPr wrap="none" rtlCol="0">
            <a:spAutoFit/>
          </a:bodyPr>
          <a:lstStyle/>
          <a:p>
            <a:r>
              <a:rPr lang="en-US" sz="1600" dirty="0"/>
              <a:t>Mortals</a:t>
            </a:r>
          </a:p>
        </p:txBody>
      </p:sp>
    </p:spTree>
    <p:extLst>
      <p:ext uri="{BB962C8B-B14F-4D97-AF65-F5344CB8AC3E}">
        <p14:creationId xmlns:p14="http://schemas.microsoft.com/office/powerpoint/2010/main" val="57442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animEffect transition="in" filter="fade">
                                      <p:cBhvr>
                                        <p:cTn id="17" dur="1000"/>
                                        <p:tgtEl>
                                          <p:spTgt spid="3">
                                            <p:txEl>
                                              <p:pRg st="10" end="10"/>
                                            </p:txEl>
                                          </p:spTgt>
                                        </p:tgtEl>
                                      </p:cBhvr>
                                    </p:animEffect>
                                    <p:anim calcmode="lin" valueType="num">
                                      <p:cBhvr>
                                        <p:cTn id="1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15" end="15"/>
                                            </p:txEl>
                                          </p:spTgt>
                                        </p:tgtEl>
                                        <p:attrNameLst>
                                          <p:attrName>style.visibility</p:attrName>
                                        </p:attrNameLst>
                                      </p:cBhvr>
                                      <p:to>
                                        <p:strVal val="visible"/>
                                      </p:to>
                                    </p:set>
                                    <p:animEffect transition="in" filter="fade">
                                      <p:cBhvr>
                                        <p:cTn id="24" dur="1000"/>
                                        <p:tgtEl>
                                          <p:spTgt spid="3">
                                            <p:txEl>
                                              <p:pRg st="15" end="15"/>
                                            </p:txEl>
                                          </p:spTgt>
                                        </p:tgtEl>
                                      </p:cBhvr>
                                    </p:animEffect>
                                    <p:anim calcmode="lin" valueType="num">
                                      <p:cBhvr>
                                        <p:cTn id="25"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down)">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1000"/>
                                        <p:tgtEl>
                                          <p:spTgt spid="7"/>
                                        </p:tgtEl>
                                      </p:cBhvr>
                                    </p:animEffect>
                                    <p:anim calcmode="lin" valueType="num">
                                      <p:cBhvr>
                                        <p:cTn id="37" dur="1000" fill="hold"/>
                                        <p:tgtEl>
                                          <p:spTgt spid="7"/>
                                        </p:tgtEl>
                                        <p:attrNameLst>
                                          <p:attrName>ppt_x</p:attrName>
                                        </p:attrNameLst>
                                      </p:cBhvr>
                                      <p:tavLst>
                                        <p:tav tm="0">
                                          <p:val>
                                            <p:strVal val="#ppt_x"/>
                                          </p:val>
                                        </p:tav>
                                        <p:tav tm="100000">
                                          <p:val>
                                            <p:strVal val="#ppt_x"/>
                                          </p:val>
                                        </p:tav>
                                      </p:tavLst>
                                    </p:anim>
                                    <p:anim calcmode="lin" valueType="num">
                                      <p:cBhvr>
                                        <p:cTn id="3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343671E-84D0-4893-8403-2C35739CA6AC}"/>
              </a:ext>
            </a:extLst>
          </p:cNvPr>
          <p:cNvSpPr txBox="1"/>
          <p:nvPr/>
        </p:nvSpPr>
        <p:spPr>
          <a:xfrm>
            <a:off x="3283889" y="1160890"/>
            <a:ext cx="1569660" cy="369332"/>
          </a:xfrm>
          <a:prstGeom prst="rect">
            <a:avLst/>
          </a:prstGeom>
          <a:noFill/>
        </p:spPr>
        <p:txBody>
          <a:bodyPr wrap="none" rtlCol="0">
            <a:spAutoFit/>
          </a:bodyPr>
          <a:lstStyle/>
          <a:p>
            <a:r>
              <a:rPr lang="en-US" dirty="0"/>
              <a:t>			</a:t>
            </a:r>
          </a:p>
        </p:txBody>
      </p:sp>
      <p:sp>
        <p:nvSpPr>
          <p:cNvPr id="3" name="TextBox 2">
            <a:extLst>
              <a:ext uri="{FF2B5EF4-FFF2-40B4-BE49-F238E27FC236}">
                <a16:creationId xmlns:a16="http://schemas.microsoft.com/office/drawing/2014/main" id="{CCC1DC66-7563-4944-B4DC-220586F03F44}"/>
              </a:ext>
            </a:extLst>
          </p:cNvPr>
          <p:cNvSpPr txBox="1"/>
          <p:nvPr/>
        </p:nvSpPr>
        <p:spPr>
          <a:xfrm>
            <a:off x="2883159" y="979715"/>
            <a:ext cx="7585788" cy="2031325"/>
          </a:xfrm>
          <a:prstGeom prst="rect">
            <a:avLst/>
          </a:prstGeom>
          <a:noFill/>
        </p:spPr>
        <p:txBody>
          <a:bodyPr wrap="square" rtlCol="0">
            <a:spAutoFit/>
          </a:bodyPr>
          <a:lstStyle/>
          <a:p>
            <a:r>
              <a:rPr lang="en-US" dirty="0"/>
              <a:t>If you now look at the resulting Venn diagram, you can answer the key question: is the conclusion consistent with this diagram? In this case the answer is clearly YES! Therefore, we have uncovered that this is a Valid deductive argument.</a:t>
            </a:r>
          </a:p>
          <a:p>
            <a:endParaRPr lang="en-US" dirty="0"/>
          </a:p>
          <a:p>
            <a:r>
              <a:rPr lang="en-US" dirty="0"/>
              <a:t>But this same method can be used to reveal that an argument is </a:t>
            </a:r>
            <a:r>
              <a:rPr lang="en-US" i="1" dirty="0"/>
              <a:t>invalid</a:t>
            </a:r>
            <a:r>
              <a:rPr lang="en-US" dirty="0"/>
              <a:t>. An example of this is on the next slide.</a:t>
            </a:r>
          </a:p>
        </p:txBody>
      </p:sp>
    </p:spTree>
    <p:extLst>
      <p:ext uri="{BB962C8B-B14F-4D97-AF65-F5344CB8AC3E}">
        <p14:creationId xmlns:p14="http://schemas.microsoft.com/office/powerpoint/2010/main" val="4222157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D66ECB-4822-4BD9-9BFD-3CC8AE70A346}"/>
              </a:ext>
            </a:extLst>
          </p:cNvPr>
          <p:cNvSpPr/>
          <p:nvPr/>
        </p:nvSpPr>
        <p:spPr>
          <a:xfrm>
            <a:off x="3293923" y="524856"/>
            <a:ext cx="7131870" cy="5365571"/>
          </a:xfrm>
          <a:prstGeom prst="rect">
            <a:avLst/>
          </a:prstGeom>
        </p:spPr>
        <p:txBody>
          <a:bodyPr wrap="square">
            <a:spAutoFit/>
          </a:bodyPr>
          <a:lstStyle/>
          <a:p>
            <a:pPr algn="ctr"/>
            <a:r>
              <a:rPr lang="en-US" u="sng" dirty="0"/>
              <a:t>Remember the following, invalid deductive argument?</a:t>
            </a:r>
          </a:p>
          <a:p>
            <a:pPr algn="ctr"/>
            <a:endParaRPr lang="en-US" u="sng" dirty="0"/>
          </a:p>
          <a:p>
            <a:pPr algn="ctr"/>
            <a:r>
              <a:rPr lang="en-US" u="sng" dirty="0"/>
              <a:t>Premise 1</a:t>
            </a:r>
            <a:r>
              <a:rPr lang="en-US" dirty="0"/>
              <a:t>: The tree in my backyard (</a:t>
            </a:r>
            <a:r>
              <a:rPr lang="en-US" dirty="0" err="1"/>
              <a:t>mbt</a:t>
            </a:r>
            <a:r>
              <a:rPr lang="en-US" dirty="0"/>
              <a:t>) is a Maple.</a:t>
            </a:r>
          </a:p>
          <a:p>
            <a:pPr algn="ctr">
              <a:spcBef>
                <a:spcPts val="1000"/>
              </a:spcBef>
            </a:pPr>
            <a:r>
              <a:rPr lang="en-US" u="sng" dirty="0"/>
              <a:t>Premise 2</a:t>
            </a:r>
            <a:r>
              <a:rPr lang="en-US" b="1" dirty="0"/>
              <a:t>:</a:t>
            </a:r>
            <a:r>
              <a:rPr lang="en-US" dirty="0"/>
              <a:t> Robert Redford is a redhead.</a:t>
            </a:r>
          </a:p>
          <a:p>
            <a:pPr algn="ctr">
              <a:spcBef>
                <a:spcPts val="1000"/>
              </a:spcBef>
            </a:pPr>
            <a:r>
              <a:rPr lang="en-US" u="sng" dirty="0"/>
              <a:t>Conclusion</a:t>
            </a:r>
            <a:r>
              <a:rPr lang="en-US" dirty="0"/>
              <a:t>: </a:t>
            </a:r>
            <a:r>
              <a:rPr lang="en-US" dirty="0" err="1"/>
              <a:t>Spongebob</a:t>
            </a:r>
            <a:r>
              <a:rPr lang="en-US" dirty="0"/>
              <a:t> </a:t>
            </a:r>
            <a:r>
              <a:rPr lang="en-US" dirty="0" err="1"/>
              <a:t>Squarepants</a:t>
            </a:r>
            <a:r>
              <a:rPr lang="en-US" dirty="0"/>
              <a:t> is not his pet snail Gary.</a:t>
            </a:r>
          </a:p>
          <a:p>
            <a:endParaRPr lang="en-US" dirty="0"/>
          </a:p>
          <a:p>
            <a:r>
              <a:rPr lang="en-US" dirty="0"/>
              <a:t>We can represent the first premise as follows:</a:t>
            </a:r>
            <a:endParaRPr lang="en-US" sz="1600" dirty="0"/>
          </a:p>
          <a:p>
            <a:endParaRPr lang="en-US" sz="1600" dirty="0"/>
          </a:p>
          <a:p>
            <a:r>
              <a:rPr lang="en-US" sz="1600" dirty="0"/>
              <a:t>										Maple Trees</a:t>
            </a:r>
          </a:p>
          <a:p>
            <a:endParaRPr lang="en-US" sz="1600" dirty="0"/>
          </a:p>
          <a:p>
            <a:endParaRPr lang="en-US" sz="1600" dirty="0"/>
          </a:p>
          <a:p>
            <a:r>
              <a:rPr lang="en-US" sz="1600" dirty="0"/>
              <a:t>											  •</a:t>
            </a:r>
            <a:r>
              <a:rPr lang="en-US" sz="1200" dirty="0" err="1"/>
              <a:t>mbt</a:t>
            </a: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6" name="Oval 5">
            <a:extLst>
              <a:ext uri="{FF2B5EF4-FFF2-40B4-BE49-F238E27FC236}">
                <a16:creationId xmlns:a16="http://schemas.microsoft.com/office/drawing/2014/main" id="{BFC8A661-4AAE-4802-AB29-EABF669686D8}"/>
              </a:ext>
            </a:extLst>
          </p:cNvPr>
          <p:cNvSpPr/>
          <p:nvPr/>
        </p:nvSpPr>
        <p:spPr>
          <a:xfrm>
            <a:off x="7940351" y="3237722"/>
            <a:ext cx="1334278" cy="127829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68B872B-7C67-40E0-8297-4749AB5AE4EA}"/>
              </a:ext>
            </a:extLst>
          </p:cNvPr>
          <p:cNvSpPr txBox="1"/>
          <p:nvPr/>
        </p:nvSpPr>
        <p:spPr>
          <a:xfrm>
            <a:off x="2917371" y="2698184"/>
            <a:ext cx="4395928" cy="2400657"/>
          </a:xfrm>
          <a:prstGeom prst="rect">
            <a:avLst/>
          </a:prstGeom>
          <a:noFill/>
        </p:spPr>
        <p:txBody>
          <a:bodyPr wrap="square" rtlCol="0">
            <a:spAutoFit/>
          </a:bodyPr>
          <a:lstStyle/>
          <a:p>
            <a:r>
              <a:rPr lang="en-US" dirty="0"/>
              <a:t>The second premise is represented this way:</a:t>
            </a:r>
          </a:p>
          <a:p>
            <a:pPr algn="ctr"/>
            <a:r>
              <a:rPr lang="en-US" sz="1600" dirty="0"/>
              <a:t>Redheads</a:t>
            </a:r>
          </a:p>
          <a:p>
            <a:pPr algn="ctr"/>
            <a:endParaRPr lang="en-US" sz="1600" dirty="0"/>
          </a:p>
          <a:p>
            <a:pPr algn="ctr"/>
            <a:endParaRPr lang="en-US" sz="1600" dirty="0"/>
          </a:p>
          <a:p>
            <a:pPr algn="ctr"/>
            <a:r>
              <a:rPr lang="en-US" sz="1600" dirty="0"/>
              <a:t>•</a:t>
            </a:r>
            <a:r>
              <a:rPr lang="en-US" sz="1600" dirty="0" err="1"/>
              <a:t>rr</a:t>
            </a:r>
            <a:endParaRPr lang="en-US" sz="1600" dirty="0"/>
          </a:p>
          <a:p>
            <a:pPr algn="ctr"/>
            <a:endParaRPr lang="en-US" sz="1600" dirty="0"/>
          </a:p>
          <a:p>
            <a:pPr algn="ctr"/>
            <a:endParaRPr lang="en-US" sz="1600" dirty="0"/>
          </a:p>
          <a:p>
            <a:endParaRPr lang="en-US" dirty="0"/>
          </a:p>
        </p:txBody>
      </p:sp>
      <p:sp>
        <p:nvSpPr>
          <p:cNvPr id="8" name="Oval 7">
            <a:extLst>
              <a:ext uri="{FF2B5EF4-FFF2-40B4-BE49-F238E27FC236}">
                <a16:creationId xmlns:a16="http://schemas.microsoft.com/office/drawing/2014/main" id="{32514BDD-F92D-4670-B4C6-6A2BB0D8A271}"/>
              </a:ext>
            </a:extLst>
          </p:cNvPr>
          <p:cNvSpPr/>
          <p:nvPr/>
        </p:nvSpPr>
        <p:spPr>
          <a:xfrm>
            <a:off x="4534678" y="3610947"/>
            <a:ext cx="1166326" cy="11476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1B68B8B7-D5F7-4754-AF59-91CCA9F2842C}"/>
              </a:ext>
            </a:extLst>
          </p:cNvPr>
          <p:cNvSpPr txBox="1"/>
          <p:nvPr/>
        </p:nvSpPr>
        <p:spPr>
          <a:xfrm>
            <a:off x="2360645" y="5098841"/>
            <a:ext cx="9140644" cy="1754326"/>
          </a:xfrm>
          <a:prstGeom prst="rect">
            <a:avLst/>
          </a:prstGeom>
          <a:noFill/>
        </p:spPr>
        <p:txBody>
          <a:bodyPr wrap="none" rtlCol="0">
            <a:spAutoFit/>
          </a:bodyPr>
          <a:lstStyle/>
          <a:p>
            <a:r>
              <a:rPr lang="en-US" dirty="0"/>
              <a:t>Now we can look at the resulting diagram and determine whether it is valid:</a:t>
            </a:r>
          </a:p>
          <a:p>
            <a:r>
              <a:rPr lang="en-US" dirty="0"/>
              <a:t>The two sets (Redheads and Maple Trees) do not overlap, but what is true</a:t>
            </a:r>
          </a:p>
          <a:p>
            <a:r>
              <a:rPr lang="en-US" dirty="0"/>
              <a:t>about the two individuals (Redford and the tree in my backyard) is accurately</a:t>
            </a:r>
          </a:p>
          <a:p>
            <a:r>
              <a:rPr lang="en-US" dirty="0"/>
              <a:t>represented. Is the conclusion represented? Neither </a:t>
            </a:r>
            <a:r>
              <a:rPr lang="en-US" dirty="0" err="1"/>
              <a:t>Spongebob</a:t>
            </a:r>
            <a:r>
              <a:rPr lang="en-US" dirty="0"/>
              <a:t> </a:t>
            </a:r>
            <a:r>
              <a:rPr lang="en-US" dirty="0" err="1"/>
              <a:t>Squarepants</a:t>
            </a:r>
            <a:endParaRPr lang="en-US" dirty="0"/>
          </a:p>
          <a:p>
            <a:r>
              <a:rPr lang="en-US" dirty="0"/>
              <a:t>nor his pet snail Gary are anywhere in the picture. Conclusion: INVALID! (pardon</a:t>
            </a:r>
          </a:p>
          <a:p>
            <a:r>
              <a:rPr lang="en-US" dirty="0"/>
              <a:t>the error in inserting the tree in my backyard first. No idea why that happened!</a:t>
            </a:r>
          </a:p>
        </p:txBody>
      </p:sp>
    </p:spTree>
    <p:extLst>
      <p:ext uri="{BB962C8B-B14F-4D97-AF65-F5344CB8AC3E}">
        <p14:creationId xmlns:p14="http://schemas.microsoft.com/office/powerpoint/2010/main" val="233121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down)">
                                      <p:cBhvr>
                                        <p:cTn id="35" dur="500"/>
                                        <p:tgtEl>
                                          <p:spTgt spid="3">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barn(inVertical)">
                                      <p:cBhvr>
                                        <p:cTn id="40" dur="500"/>
                                        <p:tgtEl>
                                          <p:spTgt spid="6"/>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7">
                                            <p:txEl>
                                              <p:pRg st="0" end="0"/>
                                            </p:txEl>
                                          </p:spTgt>
                                        </p:tgtEl>
                                        <p:attrNameLst>
                                          <p:attrName>style.visibility</p:attrName>
                                        </p:attrNameLst>
                                      </p:cBhvr>
                                      <p:to>
                                        <p:strVal val="visible"/>
                                      </p:to>
                                    </p:set>
                                    <p:anim calcmode="lin" valueType="num">
                                      <p:cBhvr additive="base">
                                        <p:cTn id="4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7">
                                            <p:txEl>
                                              <p:pRg st="4" end="4"/>
                                            </p:txEl>
                                          </p:spTgt>
                                        </p:tgtEl>
                                        <p:attrNameLst>
                                          <p:attrName>style.visibility</p:attrName>
                                        </p:attrNameLst>
                                      </p:cBhvr>
                                      <p:to>
                                        <p:strVal val="visible"/>
                                      </p:to>
                                    </p:set>
                                    <p:animEffect transition="in" filter="barn(inVertical)">
                                      <p:cBhvr>
                                        <p:cTn id="55" dur="500"/>
                                        <p:tgtEl>
                                          <p:spTgt spid="7">
                                            <p:txEl>
                                              <p:pRg st="4" end="4"/>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fade">
                                      <p:cBhvr>
                                        <p:cTn id="60" dur="1000"/>
                                        <p:tgtEl>
                                          <p:spTgt spid="8"/>
                                        </p:tgtEl>
                                      </p:cBhvr>
                                    </p:animEffect>
                                    <p:anim calcmode="lin" valueType="num">
                                      <p:cBhvr>
                                        <p:cTn id="61" dur="1000" fill="hold"/>
                                        <p:tgtEl>
                                          <p:spTgt spid="8"/>
                                        </p:tgtEl>
                                        <p:attrNameLst>
                                          <p:attrName>ppt_x</p:attrName>
                                        </p:attrNameLst>
                                      </p:cBhvr>
                                      <p:tavLst>
                                        <p:tav tm="0">
                                          <p:val>
                                            <p:strVal val="#ppt_x"/>
                                          </p:val>
                                        </p:tav>
                                        <p:tav tm="100000">
                                          <p:val>
                                            <p:strVal val="#ppt_x"/>
                                          </p:val>
                                        </p:tav>
                                      </p:tavLst>
                                    </p:anim>
                                    <p:anim calcmode="lin" valueType="num">
                                      <p:cBhvr>
                                        <p:cTn id="6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fade">
                                      <p:cBhvr>
                                        <p:cTn id="6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84AD6-3C8A-4454-AA2A-6E20E07C39BE}"/>
              </a:ext>
            </a:extLst>
          </p:cNvPr>
          <p:cNvSpPr>
            <a:spLocks noGrp="1"/>
          </p:cNvSpPr>
          <p:nvPr>
            <p:ph type="title"/>
          </p:nvPr>
        </p:nvSpPr>
        <p:spPr>
          <a:xfrm>
            <a:off x="2957805" y="624109"/>
            <a:ext cx="8266922" cy="5179531"/>
          </a:xfrm>
        </p:spPr>
        <p:txBody>
          <a:bodyPr>
            <a:normAutofit fontScale="90000"/>
          </a:bodyPr>
          <a:lstStyle/>
          <a:p>
            <a:r>
              <a:rPr lang="en-US" sz="2400" dirty="0"/>
              <a:t>With these tools from John Venn we can now evaluate any argument that takes the form of a syllogism.</a:t>
            </a:r>
            <a:br>
              <a:rPr lang="en-US" sz="2400" dirty="0"/>
            </a:br>
            <a:br>
              <a:rPr lang="en-US" sz="2400" dirty="0"/>
            </a:br>
            <a:r>
              <a:rPr lang="en-US" sz="2400" dirty="0"/>
              <a:t>However, we need one more tool before we can start evaluating </a:t>
            </a:r>
            <a:r>
              <a:rPr lang="en-US" sz="2400" i="1" dirty="0"/>
              <a:t>any </a:t>
            </a:r>
            <a:r>
              <a:rPr lang="en-US" sz="2400" dirty="0"/>
              <a:t>argument to test whether it is valid or not. </a:t>
            </a:r>
            <a:br>
              <a:rPr lang="en-US" sz="2400" dirty="0"/>
            </a:br>
            <a:br>
              <a:rPr lang="en-US" sz="2400" dirty="0"/>
            </a:br>
            <a:r>
              <a:rPr lang="en-US" sz="2400" dirty="0"/>
              <a:t>What we need, and don’t yet have, is a simple tool for testing arguments that contain premises that involve </a:t>
            </a:r>
            <a:r>
              <a:rPr lang="en-US" sz="2400" i="1" dirty="0"/>
              <a:t>hypothetical reasoning</a:t>
            </a:r>
            <a:r>
              <a:rPr lang="en-US" sz="2400" dirty="0"/>
              <a:t>, which is to say, arguments that contain premises that express </a:t>
            </a:r>
            <a:r>
              <a:rPr lang="en-US" sz="2400" i="1" dirty="0"/>
              <a:t>conditional statements </a:t>
            </a:r>
            <a:r>
              <a:rPr lang="en-US" sz="2400" dirty="0"/>
              <a:t>like the following (i.e., arguments with premises that involve “If-then” statements). Venn diagramming is not helpful for arguments like the following:</a:t>
            </a:r>
            <a:br>
              <a:rPr lang="en-US" sz="2400" dirty="0"/>
            </a:br>
            <a:r>
              <a:rPr lang="en-US" sz="2400" dirty="0"/>
              <a:t>				If it’s not raining today, we’ll go on a picnic.</a:t>
            </a:r>
            <a:br>
              <a:rPr lang="en-US" sz="2400" dirty="0"/>
            </a:br>
            <a:r>
              <a:rPr lang="en-US" sz="2400" dirty="0"/>
              <a:t>				</a:t>
            </a:r>
            <a:r>
              <a:rPr lang="en-US" sz="2400" u="sng" dirty="0"/>
              <a:t>It’s not raining today.</a:t>
            </a:r>
            <a:br>
              <a:rPr lang="en-US" sz="2400" dirty="0"/>
            </a:br>
            <a:r>
              <a:rPr lang="en-US" sz="2400" dirty="0"/>
              <a:t>Therefore:		We’ll go on a picnic.</a:t>
            </a:r>
            <a:br>
              <a:rPr lang="en-US" sz="2400" dirty="0"/>
            </a:br>
            <a:endParaRPr lang="en-US" sz="2400" dirty="0"/>
          </a:p>
        </p:txBody>
      </p:sp>
    </p:spTree>
    <p:extLst>
      <p:ext uri="{BB962C8B-B14F-4D97-AF65-F5344CB8AC3E}">
        <p14:creationId xmlns:p14="http://schemas.microsoft.com/office/powerpoint/2010/main" val="4014434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84AD6-3C8A-4454-AA2A-6E20E07C39BE}"/>
              </a:ext>
            </a:extLst>
          </p:cNvPr>
          <p:cNvSpPr>
            <a:spLocks noGrp="1"/>
          </p:cNvSpPr>
          <p:nvPr>
            <p:ph type="title"/>
          </p:nvPr>
        </p:nvSpPr>
        <p:spPr>
          <a:xfrm>
            <a:off x="2957805" y="624109"/>
            <a:ext cx="8266922" cy="5179531"/>
          </a:xfrm>
        </p:spPr>
        <p:txBody>
          <a:bodyPr>
            <a:normAutofit/>
          </a:bodyPr>
          <a:lstStyle/>
          <a:p>
            <a:r>
              <a:rPr lang="en-US" sz="2400" dirty="0"/>
              <a:t>Fortunately, there are only two valid, and two invalid basic forms of arguments involving if-then statements.</a:t>
            </a:r>
            <a:br>
              <a:rPr lang="en-US" sz="2400" dirty="0"/>
            </a:br>
            <a:endParaRPr lang="en-US" sz="2400" dirty="0"/>
          </a:p>
        </p:txBody>
      </p:sp>
      <p:pic>
        <p:nvPicPr>
          <p:cNvPr id="8" name="Picture 7">
            <a:extLst>
              <a:ext uri="{FF2B5EF4-FFF2-40B4-BE49-F238E27FC236}">
                <a16:creationId xmlns:a16="http://schemas.microsoft.com/office/drawing/2014/main" id="{299A5EAB-B31A-44BD-80EE-A98A707F0B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8066" y="1955008"/>
            <a:ext cx="5486400" cy="1603638"/>
          </a:xfrm>
          <a:prstGeom prst="rect">
            <a:avLst/>
          </a:prstGeom>
        </p:spPr>
      </p:pic>
      <p:pic>
        <p:nvPicPr>
          <p:cNvPr id="10" name="Picture 9">
            <a:extLst>
              <a:ext uri="{FF2B5EF4-FFF2-40B4-BE49-F238E27FC236}">
                <a16:creationId xmlns:a16="http://schemas.microsoft.com/office/drawing/2014/main" id="{A016F050-20C2-40FF-AB38-56C0D28C60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8066" y="3905596"/>
            <a:ext cx="5486400" cy="1500510"/>
          </a:xfrm>
          <a:prstGeom prst="rect">
            <a:avLst/>
          </a:prstGeom>
        </p:spPr>
      </p:pic>
    </p:spTree>
    <p:extLst>
      <p:ext uri="{BB962C8B-B14F-4D97-AF65-F5344CB8AC3E}">
        <p14:creationId xmlns:p14="http://schemas.microsoft.com/office/powerpoint/2010/main" val="2260600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DA284-17EF-4447-A3D8-7CA9F81889C1}"/>
              </a:ext>
            </a:extLst>
          </p:cNvPr>
          <p:cNvSpPr>
            <a:spLocks noGrp="1"/>
          </p:cNvSpPr>
          <p:nvPr>
            <p:ph type="title"/>
          </p:nvPr>
        </p:nvSpPr>
        <p:spPr>
          <a:xfrm>
            <a:off x="1891199" y="205634"/>
            <a:ext cx="9559636" cy="896643"/>
          </a:xfrm>
        </p:spPr>
        <p:txBody>
          <a:bodyPr/>
          <a:lstStyle/>
          <a:p>
            <a:pPr algn="ctr"/>
            <a:r>
              <a:rPr lang="en-US" b="1" dirty="0"/>
              <a:t>What is Validity?</a:t>
            </a:r>
          </a:p>
        </p:txBody>
      </p:sp>
      <p:sp>
        <p:nvSpPr>
          <p:cNvPr id="3" name="Content Placeholder 2">
            <a:extLst>
              <a:ext uri="{FF2B5EF4-FFF2-40B4-BE49-F238E27FC236}">
                <a16:creationId xmlns:a16="http://schemas.microsoft.com/office/drawing/2014/main" id="{127C1176-AE96-4B3F-94CA-055F950FD69C}"/>
              </a:ext>
            </a:extLst>
          </p:cNvPr>
          <p:cNvSpPr>
            <a:spLocks noGrp="1"/>
          </p:cNvSpPr>
          <p:nvPr>
            <p:ph idx="1"/>
          </p:nvPr>
        </p:nvSpPr>
        <p:spPr>
          <a:xfrm>
            <a:off x="2800350" y="1001762"/>
            <a:ext cx="8650484" cy="1390144"/>
          </a:xfrm>
        </p:spPr>
        <p:txBody>
          <a:bodyPr>
            <a:normAutofit/>
          </a:bodyPr>
          <a:lstStyle/>
          <a:p>
            <a:pPr marL="0" indent="0">
              <a:buNone/>
            </a:pPr>
            <a:r>
              <a:rPr lang="en-US" sz="2200" dirty="0"/>
              <a:t>A good-making property of arguments?</a:t>
            </a:r>
          </a:p>
          <a:p>
            <a:pPr marL="0" indent="0" algn="ctr">
              <a:buNone/>
            </a:pPr>
            <a:r>
              <a:rPr lang="en-US" sz="2200" dirty="0"/>
              <a:t>Yes!</a:t>
            </a:r>
          </a:p>
          <a:p>
            <a:pPr marL="0" indent="0">
              <a:lnSpc>
                <a:spcPts val="2200"/>
              </a:lnSpc>
              <a:buNone/>
            </a:pPr>
            <a:r>
              <a:rPr lang="en-US" sz="2200" dirty="0"/>
              <a:t>Why is it </a:t>
            </a:r>
            <a:r>
              <a:rPr lang="en-US" sz="2200" i="1" dirty="0"/>
              <a:t>good </a:t>
            </a:r>
            <a:r>
              <a:rPr lang="en-US" sz="2200" dirty="0"/>
              <a:t>for an argument to be </a:t>
            </a:r>
            <a:r>
              <a:rPr lang="en-US" sz="2200" b="1" dirty="0"/>
              <a:t>valid</a:t>
            </a:r>
            <a:r>
              <a:rPr lang="en-US" sz="2200" dirty="0"/>
              <a:t>?</a:t>
            </a:r>
            <a:endParaRPr lang="en-US" sz="2200" i="1" dirty="0"/>
          </a:p>
          <a:p>
            <a:pPr marL="0" indent="0" algn="ctr">
              <a:buNone/>
            </a:pPr>
            <a:endParaRPr lang="en-US" sz="2400" dirty="0"/>
          </a:p>
        </p:txBody>
      </p:sp>
      <p:sp>
        <p:nvSpPr>
          <p:cNvPr id="4" name="TextBox 3">
            <a:extLst>
              <a:ext uri="{FF2B5EF4-FFF2-40B4-BE49-F238E27FC236}">
                <a16:creationId xmlns:a16="http://schemas.microsoft.com/office/drawing/2014/main" id="{327FF385-0859-4320-9C8F-86FDCBB3993E}"/>
              </a:ext>
            </a:extLst>
          </p:cNvPr>
          <p:cNvSpPr txBox="1"/>
          <p:nvPr/>
        </p:nvSpPr>
        <p:spPr>
          <a:xfrm>
            <a:off x="2865664" y="2493070"/>
            <a:ext cx="8488136" cy="656590"/>
          </a:xfrm>
          <a:prstGeom prst="rect">
            <a:avLst/>
          </a:prstGeom>
          <a:noFill/>
        </p:spPr>
        <p:txBody>
          <a:bodyPr wrap="square" rtlCol="0">
            <a:spAutoFit/>
          </a:bodyPr>
          <a:lstStyle/>
          <a:p>
            <a:pPr algn="ctr">
              <a:lnSpc>
                <a:spcPts val="2200"/>
              </a:lnSpc>
            </a:pPr>
            <a:r>
              <a:rPr lang="en-US" sz="2200" dirty="0"/>
              <a:t>Because then, if your premises are true,</a:t>
            </a:r>
          </a:p>
          <a:p>
            <a:pPr algn="ctr">
              <a:lnSpc>
                <a:spcPts val="2200"/>
              </a:lnSpc>
            </a:pPr>
            <a:r>
              <a:rPr lang="en-US" sz="2200" i="1" dirty="0"/>
              <a:t>your conclusion must be true also!</a:t>
            </a:r>
          </a:p>
        </p:txBody>
      </p:sp>
      <p:sp>
        <p:nvSpPr>
          <p:cNvPr id="5" name="TextBox 4">
            <a:extLst>
              <a:ext uri="{FF2B5EF4-FFF2-40B4-BE49-F238E27FC236}">
                <a16:creationId xmlns:a16="http://schemas.microsoft.com/office/drawing/2014/main" id="{18BACCC7-13EA-4DA8-8458-90B9472DAC60}"/>
              </a:ext>
            </a:extLst>
          </p:cNvPr>
          <p:cNvSpPr txBox="1"/>
          <p:nvPr/>
        </p:nvSpPr>
        <p:spPr>
          <a:xfrm>
            <a:off x="2800350" y="3250824"/>
            <a:ext cx="8650484" cy="374461"/>
          </a:xfrm>
          <a:prstGeom prst="rect">
            <a:avLst/>
          </a:prstGeom>
          <a:noFill/>
        </p:spPr>
        <p:txBody>
          <a:bodyPr wrap="square" rtlCol="0">
            <a:spAutoFit/>
          </a:bodyPr>
          <a:lstStyle/>
          <a:p>
            <a:pPr>
              <a:lnSpc>
                <a:spcPts val="2200"/>
              </a:lnSpc>
            </a:pPr>
            <a:r>
              <a:rPr lang="en-US" sz="2200" dirty="0"/>
              <a:t>Why is it helpful to be able to detect validity in an argument?</a:t>
            </a:r>
          </a:p>
        </p:txBody>
      </p:sp>
      <p:sp>
        <p:nvSpPr>
          <p:cNvPr id="6" name="TextBox 5">
            <a:extLst>
              <a:ext uri="{FF2B5EF4-FFF2-40B4-BE49-F238E27FC236}">
                <a16:creationId xmlns:a16="http://schemas.microsoft.com/office/drawing/2014/main" id="{90A32EF9-4B6B-4386-B109-F01DA25E751C}"/>
              </a:ext>
            </a:extLst>
          </p:cNvPr>
          <p:cNvSpPr txBox="1"/>
          <p:nvPr/>
        </p:nvSpPr>
        <p:spPr>
          <a:xfrm>
            <a:off x="2681967" y="3805451"/>
            <a:ext cx="8887249" cy="656590"/>
          </a:xfrm>
          <a:prstGeom prst="rect">
            <a:avLst/>
          </a:prstGeom>
          <a:noFill/>
        </p:spPr>
        <p:txBody>
          <a:bodyPr wrap="square" rtlCol="0">
            <a:spAutoFit/>
          </a:bodyPr>
          <a:lstStyle/>
          <a:p>
            <a:pPr algn="ctr">
              <a:lnSpc>
                <a:spcPts val="2200"/>
              </a:lnSpc>
            </a:pPr>
            <a:r>
              <a:rPr lang="en-US" sz="2200" b="1" dirty="0">
                <a:solidFill>
                  <a:srgbClr val="FF0000"/>
                </a:solidFill>
              </a:rPr>
              <a:t>It saves time</a:t>
            </a:r>
            <a:r>
              <a:rPr lang="en-US" sz="2200" dirty="0"/>
              <a:t>. If an argument you are trying to evaluate is </a:t>
            </a:r>
            <a:r>
              <a:rPr lang="en-US" sz="2200" b="1" dirty="0"/>
              <a:t>not valid</a:t>
            </a:r>
            <a:r>
              <a:rPr lang="en-US" sz="2200" dirty="0"/>
              <a:t>, you can </a:t>
            </a:r>
            <a:r>
              <a:rPr lang="en-US" sz="2200" b="1" dirty="0"/>
              <a:t>stop work on it</a:t>
            </a:r>
            <a:r>
              <a:rPr lang="en-US" sz="2200" dirty="0"/>
              <a:t> since it already has a </a:t>
            </a:r>
            <a:r>
              <a:rPr lang="en-US" sz="2200" b="1" dirty="0"/>
              <a:t>fatal flaw</a:t>
            </a:r>
            <a:r>
              <a:rPr lang="en-US" sz="2200" dirty="0"/>
              <a:t>.</a:t>
            </a:r>
          </a:p>
        </p:txBody>
      </p:sp>
      <p:sp>
        <p:nvSpPr>
          <p:cNvPr id="7" name="TextBox 6">
            <a:extLst>
              <a:ext uri="{FF2B5EF4-FFF2-40B4-BE49-F238E27FC236}">
                <a16:creationId xmlns:a16="http://schemas.microsoft.com/office/drawing/2014/main" id="{2F97560A-0314-467C-B88D-9BADD9D743BE}"/>
              </a:ext>
            </a:extLst>
          </p:cNvPr>
          <p:cNvSpPr txBox="1"/>
          <p:nvPr/>
        </p:nvSpPr>
        <p:spPr>
          <a:xfrm>
            <a:off x="2800350" y="4924336"/>
            <a:ext cx="8522517" cy="656590"/>
          </a:xfrm>
          <a:prstGeom prst="rect">
            <a:avLst/>
          </a:prstGeom>
          <a:noFill/>
        </p:spPr>
        <p:txBody>
          <a:bodyPr wrap="square" rtlCol="0">
            <a:spAutoFit/>
          </a:bodyPr>
          <a:lstStyle/>
          <a:p>
            <a:pPr algn="ctr">
              <a:lnSpc>
                <a:spcPts val="2200"/>
              </a:lnSpc>
            </a:pPr>
            <a:r>
              <a:rPr lang="en-US" sz="2200" dirty="0"/>
              <a:t>And even </a:t>
            </a:r>
            <a:r>
              <a:rPr lang="en-US" sz="2200" dirty="0" err="1"/>
              <a:t>moreso</a:t>
            </a:r>
            <a:r>
              <a:rPr lang="en-US" sz="2200" dirty="0"/>
              <a:t>, for arguments you are </a:t>
            </a:r>
            <a:r>
              <a:rPr lang="en-US" sz="2200" b="1" dirty="0"/>
              <a:t>creating</a:t>
            </a:r>
            <a:r>
              <a:rPr lang="en-US" sz="2200" dirty="0"/>
              <a:t>, if it is </a:t>
            </a:r>
            <a:r>
              <a:rPr lang="en-US" sz="2200" b="1" dirty="0"/>
              <a:t>not valid</a:t>
            </a:r>
            <a:r>
              <a:rPr lang="en-US" sz="2200" dirty="0"/>
              <a:t>, you need to go </a:t>
            </a:r>
            <a:r>
              <a:rPr lang="en-US" sz="2200" b="1" dirty="0"/>
              <a:t>back to the drawing board!</a:t>
            </a:r>
            <a:endParaRPr lang="en-US" sz="2200" dirty="0"/>
          </a:p>
        </p:txBody>
      </p:sp>
    </p:spTree>
    <p:extLst>
      <p:ext uri="{BB962C8B-B14F-4D97-AF65-F5344CB8AC3E}">
        <p14:creationId xmlns:p14="http://schemas.microsoft.com/office/powerpoint/2010/main" val="2571083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1000"/>
                                        <p:tgtEl>
                                          <p:spTgt spid="4">
                                            <p:txEl>
                                              <p:pRg st="0" end="0"/>
                                            </p:txEl>
                                          </p:spTgt>
                                        </p:tgtEl>
                                      </p:cBhvr>
                                    </p:animEffect>
                                    <p:anim calcmode="lin" valueType="num">
                                      <p:cBhvr>
                                        <p:cTn id="2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0" end="0"/>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Effect transition="in" filter="fade">
                                      <p:cBhvr>
                                        <p:cTn id="30" dur="1000"/>
                                        <p:tgtEl>
                                          <p:spTgt spid="4">
                                            <p:txEl>
                                              <p:pRg st="1" end="1"/>
                                            </p:txEl>
                                          </p:spTgt>
                                        </p:tgtEl>
                                      </p:cBhvr>
                                    </p:animEffect>
                                    <p:anim calcmode="lin" valueType="num">
                                      <p:cBhvr>
                                        <p:cTn id="31"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1000"/>
                                        <p:tgtEl>
                                          <p:spTgt spid="7">
                                            <p:txEl>
                                              <p:pRg st="0" end="0"/>
                                            </p:txEl>
                                          </p:spTgt>
                                        </p:tgtEl>
                                      </p:cBhvr>
                                    </p:animEffect>
                                    <p:anim calcmode="lin" valueType="num">
                                      <p:cBhvr>
                                        <p:cTn id="4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4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84AD6-3C8A-4454-AA2A-6E20E07C39BE}"/>
              </a:ext>
            </a:extLst>
          </p:cNvPr>
          <p:cNvSpPr>
            <a:spLocks noGrp="1"/>
          </p:cNvSpPr>
          <p:nvPr>
            <p:ph type="title"/>
          </p:nvPr>
        </p:nvSpPr>
        <p:spPr>
          <a:xfrm>
            <a:off x="2838536" y="210641"/>
            <a:ext cx="8266922" cy="5179531"/>
          </a:xfrm>
        </p:spPr>
        <p:txBody>
          <a:bodyPr>
            <a:normAutofit/>
          </a:bodyPr>
          <a:lstStyle/>
          <a:p>
            <a:r>
              <a:rPr lang="en-US" sz="2400" dirty="0"/>
              <a:t>Here is the Truth Table capturing what follows from any of the truth values of the component statements in any conditional; statement.</a:t>
            </a: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r>
              <a:rPr lang="en-US" sz="2400" dirty="0"/>
              <a:t>Now, if the premises in the arguments below are true, the conclusion </a:t>
            </a:r>
            <a:r>
              <a:rPr lang="en-US" sz="2400" b="1" dirty="0"/>
              <a:t>must be true</a:t>
            </a:r>
            <a:r>
              <a:rPr lang="en-US" sz="2400" dirty="0"/>
              <a:t>. See? </a:t>
            </a:r>
          </a:p>
        </p:txBody>
      </p:sp>
      <p:pic>
        <p:nvPicPr>
          <p:cNvPr id="6" name="Picture 5">
            <a:extLst>
              <a:ext uri="{FF2B5EF4-FFF2-40B4-BE49-F238E27FC236}">
                <a16:creationId xmlns:a16="http://schemas.microsoft.com/office/drawing/2014/main" id="{D9228829-70E8-4514-8678-5AB90C5F3A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6272" y="1352829"/>
            <a:ext cx="7791450" cy="2600325"/>
          </a:xfrm>
          <a:prstGeom prst="rect">
            <a:avLst/>
          </a:prstGeom>
        </p:spPr>
      </p:pic>
      <p:pic>
        <p:nvPicPr>
          <p:cNvPr id="9" name="Picture 8">
            <a:extLst>
              <a:ext uri="{FF2B5EF4-FFF2-40B4-BE49-F238E27FC236}">
                <a16:creationId xmlns:a16="http://schemas.microsoft.com/office/drawing/2014/main" id="{3737410A-7FE6-482B-8C69-D4075DDCCB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24213" y="4888602"/>
            <a:ext cx="5486400" cy="1603638"/>
          </a:xfrm>
          <a:prstGeom prst="rect">
            <a:avLst/>
          </a:prstGeom>
        </p:spPr>
      </p:pic>
    </p:spTree>
    <p:extLst>
      <p:ext uri="{BB962C8B-B14F-4D97-AF65-F5344CB8AC3E}">
        <p14:creationId xmlns:p14="http://schemas.microsoft.com/office/powerpoint/2010/main" val="28928988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84AD6-3C8A-4454-AA2A-6E20E07C39BE}"/>
              </a:ext>
            </a:extLst>
          </p:cNvPr>
          <p:cNvSpPr>
            <a:spLocks noGrp="1"/>
          </p:cNvSpPr>
          <p:nvPr>
            <p:ph type="title"/>
          </p:nvPr>
        </p:nvSpPr>
        <p:spPr>
          <a:xfrm>
            <a:off x="2838536" y="210641"/>
            <a:ext cx="8266922" cy="5179531"/>
          </a:xfrm>
        </p:spPr>
        <p:txBody>
          <a:bodyPr>
            <a:normAutofit/>
          </a:bodyPr>
          <a:lstStyle/>
          <a:p>
            <a:r>
              <a:rPr lang="en-US" sz="2400" dirty="0"/>
              <a:t>Here is the Truth Table capturing what follows from any of the truth values of the component statements in any conditional; statement.</a:t>
            </a: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r>
              <a:rPr lang="en-US" sz="2400" dirty="0"/>
              <a:t>Assuming the premises are true below, the truth table shows the conclusion could be true </a:t>
            </a:r>
            <a:r>
              <a:rPr lang="en-US" sz="2400" b="1" i="1" dirty="0"/>
              <a:t>or false</a:t>
            </a:r>
            <a:r>
              <a:rPr lang="en-US" sz="2400" dirty="0"/>
              <a:t>. See? </a:t>
            </a:r>
          </a:p>
        </p:txBody>
      </p:sp>
      <p:pic>
        <p:nvPicPr>
          <p:cNvPr id="6" name="Picture 5">
            <a:extLst>
              <a:ext uri="{FF2B5EF4-FFF2-40B4-BE49-F238E27FC236}">
                <a16:creationId xmlns:a16="http://schemas.microsoft.com/office/drawing/2014/main" id="{D9228829-70E8-4514-8678-5AB90C5F3A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6272" y="1376682"/>
            <a:ext cx="7791450" cy="2600325"/>
          </a:xfrm>
          <a:prstGeom prst="rect">
            <a:avLst/>
          </a:prstGeom>
        </p:spPr>
      </p:pic>
      <p:pic>
        <p:nvPicPr>
          <p:cNvPr id="5" name="Picture 4">
            <a:extLst>
              <a:ext uri="{FF2B5EF4-FFF2-40B4-BE49-F238E27FC236}">
                <a16:creationId xmlns:a16="http://schemas.microsoft.com/office/drawing/2014/main" id="{40D3026F-737C-4C7D-AA34-6FDDA3253E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8797" y="4907460"/>
            <a:ext cx="5486400" cy="1500510"/>
          </a:xfrm>
          <a:prstGeom prst="rect">
            <a:avLst/>
          </a:prstGeom>
        </p:spPr>
      </p:pic>
    </p:spTree>
    <p:extLst>
      <p:ext uri="{BB962C8B-B14F-4D97-AF65-F5344CB8AC3E}">
        <p14:creationId xmlns:p14="http://schemas.microsoft.com/office/powerpoint/2010/main" val="865776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9DC47B1-8707-41E1-9ADB-B016A44B6B14}"/>
              </a:ext>
            </a:extLst>
          </p:cNvPr>
          <p:cNvSpPr txBox="1"/>
          <p:nvPr/>
        </p:nvSpPr>
        <p:spPr>
          <a:xfrm>
            <a:off x="3144416" y="1455576"/>
            <a:ext cx="7361853" cy="1477328"/>
          </a:xfrm>
          <a:prstGeom prst="rect">
            <a:avLst/>
          </a:prstGeom>
          <a:noFill/>
        </p:spPr>
        <p:txBody>
          <a:bodyPr wrap="square" rtlCol="0">
            <a:spAutoFit/>
          </a:bodyPr>
          <a:lstStyle/>
          <a:p>
            <a:r>
              <a:rPr lang="en-US" dirty="0"/>
              <a:t>We now have all the tools we need to go through Diagnostic Exercise 2 together and determine why only one of the arguments presented there is valid. That will come in a separate lecture that I will do in person tomorrow.</a:t>
            </a:r>
          </a:p>
          <a:p>
            <a:endParaRPr lang="en-US" dirty="0"/>
          </a:p>
        </p:txBody>
      </p:sp>
    </p:spTree>
    <p:extLst>
      <p:ext uri="{BB962C8B-B14F-4D97-AF65-F5344CB8AC3E}">
        <p14:creationId xmlns:p14="http://schemas.microsoft.com/office/powerpoint/2010/main" val="851515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6D06-F821-415A-98C1-D97077EBC20C}"/>
              </a:ext>
            </a:extLst>
          </p:cNvPr>
          <p:cNvSpPr>
            <a:spLocks noGrp="1"/>
          </p:cNvSpPr>
          <p:nvPr>
            <p:ph type="title"/>
          </p:nvPr>
        </p:nvSpPr>
        <p:spPr>
          <a:xfrm>
            <a:off x="2592925" y="624110"/>
            <a:ext cx="8911687" cy="739326"/>
          </a:xfrm>
        </p:spPr>
        <p:txBody>
          <a:bodyPr/>
          <a:lstStyle/>
          <a:p>
            <a:pPr algn="ctr"/>
            <a:r>
              <a:rPr lang="en-US" b="1" dirty="0"/>
              <a:t>But what </a:t>
            </a:r>
            <a:r>
              <a:rPr lang="en-US" b="1" u="sng" dirty="0"/>
              <a:t>is</a:t>
            </a:r>
            <a:r>
              <a:rPr lang="en-US" b="1" dirty="0"/>
              <a:t> Philosophical Validity?</a:t>
            </a:r>
          </a:p>
        </p:txBody>
      </p:sp>
      <p:sp>
        <p:nvSpPr>
          <p:cNvPr id="3" name="Content Placeholder 2">
            <a:extLst>
              <a:ext uri="{FF2B5EF4-FFF2-40B4-BE49-F238E27FC236}">
                <a16:creationId xmlns:a16="http://schemas.microsoft.com/office/drawing/2014/main" id="{01BA070F-EB08-456C-B001-D3E963A879BD}"/>
              </a:ext>
            </a:extLst>
          </p:cNvPr>
          <p:cNvSpPr>
            <a:spLocks noGrp="1"/>
          </p:cNvSpPr>
          <p:nvPr>
            <p:ph idx="1"/>
          </p:nvPr>
        </p:nvSpPr>
        <p:spPr>
          <a:xfrm>
            <a:off x="2532061" y="1643742"/>
            <a:ext cx="9183689" cy="5148944"/>
          </a:xfrm>
        </p:spPr>
        <p:txBody>
          <a:bodyPr>
            <a:normAutofit/>
          </a:bodyPr>
          <a:lstStyle/>
          <a:p>
            <a:pPr marL="0" indent="0">
              <a:lnSpc>
                <a:spcPct val="120000"/>
              </a:lnSpc>
              <a:buNone/>
            </a:pPr>
            <a:r>
              <a:rPr lang="en-US" dirty="0"/>
              <a:t>It is a logical relationship between premises and conclusion in a deductive argument. Some examples will help you see what this ‘logical relationship’ consists in.</a:t>
            </a:r>
          </a:p>
          <a:p>
            <a:pPr marL="0" indent="0" algn="ctr">
              <a:spcAft>
                <a:spcPts val="1200"/>
              </a:spcAft>
              <a:buNone/>
            </a:pPr>
            <a:r>
              <a:rPr lang="en-US" u="sng" dirty="0"/>
              <a:t>The following is a Valid deductive argument</a:t>
            </a:r>
          </a:p>
          <a:p>
            <a:pPr marL="0" indent="0" algn="ctr">
              <a:buNone/>
            </a:pPr>
            <a:r>
              <a:rPr lang="en-US" u="sng" dirty="0"/>
              <a:t>Premise 1</a:t>
            </a:r>
            <a:r>
              <a:rPr lang="en-US" dirty="0"/>
              <a:t>: Jason Potter is a human being.</a:t>
            </a:r>
          </a:p>
          <a:p>
            <a:pPr marL="0" indent="0" algn="ctr">
              <a:buNone/>
            </a:pPr>
            <a:r>
              <a:rPr lang="en-US" u="sng" dirty="0"/>
              <a:t>Premise 2</a:t>
            </a:r>
            <a:r>
              <a:rPr lang="en-US" dirty="0"/>
              <a:t>: Human beings are mammals.</a:t>
            </a:r>
          </a:p>
          <a:p>
            <a:pPr marL="0" indent="0" algn="ctr">
              <a:spcAft>
                <a:spcPts val="1200"/>
              </a:spcAft>
              <a:buNone/>
            </a:pPr>
            <a:r>
              <a:rPr lang="en-US" u="sng" dirty="0"/>
              <a:t>Conclusion</a:t>
            </a:r>
            <a:r>
              <a:rPr lang="en-US" dirty="0"/>
              <a:t>: Jason Potter is a mammal.</a:t>
            </a:r>
          </a:p>
          <a:p>
            <a:pPr marL="0" indent="0">
              <a:buNone/>
            </a:pPr>
            <a:r>
              <a:rPr lang="en-US" dirty="0"/>
              <a:t>This argument has the following form:</a:t>
            </a:r>
          </a:p>
          <a:p>
            <a:pPr marL="0" indent="0" algn="ctr">
              <a:buNone/>
            </a:pPr>
            <a:r>
              <a:rPr lang="en-US" dirty="0"/>
              <a:t>A is a B</a:t>
            </a:r>
          </a:p>
          <a:p>
            <a:pPr marL="0" indent="0" algn="ctr">
              <a:buNone/>
            </a:pPr>
            <a:r>
              <a:rPr lang="en-US" dirty="0"/>
              <a:t>All Bs are Cs</a:t>
            </a:r>
          </a:p>
          <a:p>
            <a:pPr marL="0" indent="0" algn="ctr">
              <a:buNone/>
            </a:pPr>
            <a:r>
              <a:rPr lang="en-US" dirty="0"/>
              <a:t>Therefore: A is a C</a:t>
            </a:r>
          </a:p>
        </p:txBody>
      </p:sp>
    </p:spTree>
    <p:extLst>
      <p:ext uri="{BB962C8B-B14F-4D97-AF65-F5344CB8AC3E}">
        <p14:creationId xmlns:p14="http://schemas.microsoft.com/office/powerpoint/2010/main" val="2835394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 calcmode="lin" valueType="num">
                                      <p:cBhvr additive="base">
                                        <p:cTn id="4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 calcmode="lin" valueType="num">
                                      <p:cBhvr additive="base">
                                        <p:cTn id="44"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342118-A973-4909-8C70-3017EC3F98C9}"/>
              </a:ext>
            </a:extLst>
          </p:cNvPr>
          <p:cNvSpPr txBox="1"/>
          <p:nvPr/>
        </p:nvSpPr>
        <p:spPr>
          <a:xfrm>
            <a:off x="2139042" y="843677"/>
            <a:ext cx="9364437" cy="5473293"/>
          </a:xfrm>
          <a:prstGeom prst="rect">
            <a:avLst/>
          </a:prstGeom>
          <a:noFill/>
        </p:spPr>
        <p:txBody>
          <a:bodyPr wrap="square" rtlCol="0">
            <a:spAutoFit/>
          </a:bodyPr>
          <a:lstStyle/>
          <a:p>
            <a:pPr algn="ctr"/>
            <a:r>
              <a:rPr lang="en-US" b="1" u="sng" dirty="0"/>
              <a:t>Here is another Valid deductive argument</a:t>
            </a:r>
          </a:p>
          <a:p>
            <a:pPr algn="ctr"/>
            <a:endParaRPr lang="en-US" u="sng" dirty="0"/>
          </a:p>
          <a:p>
            <a:pPr algn="ctr"/>
            <a:r>
              <a:rPr lang="en-US" u="sng" dirty="0"/>
              <a:t>Premise 1</a:t>
            </a:r>
            <a:r>
              <a:rPr lang="en-US" dirty="0"/>
              <a:t>: No mammal is an animal capable of photosynthesis.</a:t>
            </a:r>
          </a:p>
          <a:p>
            <a:pPr algn="ctr">
              <a:spcBef>
                <a:spcPts val="1000"/>
              </a:spcBef>
            </a:pPr>
            <a:r>
              <a:rPr lang="en-US" u="sng" dirty="0"/>
              <a:t>Premise 2</a:t>
            </a:r>
            <a:r>
              <a:rPr lang="en-US" dirty="0"/>
              <a:t>: </a:t>
            </a:r>
            <a:r>
              <a:rPr lang="en-US" i="1" dirty="0"/>
              <a:t>E. </a:t>
            </a:r>
            <a:r>
              <a:rPr lang="en-US" i="1" dirty="0" err="1"/>
              <a:t>chlorotica</a:t>
            </a:r>
            <a:r>
              <a:rPr lang="en-US" i="1" dirty="0"/>
              <a:t> </a:t>
            </a:r>
            <a:r>
              <a:rPr lang="en-US" dirty="0"/>
              <a:t>produces energy by photosynthesis.</a:t>
            </a:r>
          </a:p>
          <a:p>
            <a:pPr algn="ctr">
              <a:spcBef>
                <a:spcPts val="1000"/>
              </a:spcBef>
            </a:pPr>
            <a:r>
              <a:rPr lang="en-US" u="sng" dirty="0"/>
              <a:t>Conclusion</a:t>
            </a:r>
            <a:r>
              <a:rPr lang="en-US" dirty="0"/>
              <a:t>: </a:t>
            </a:r>
            <a:r>
              <a:rPr lang="en-US" i="1" dirty="0"/>
              <a:t>E. </a:t>
            </a:r>
            <a:r>
              <a:rPr lang="en-US" i="1" dirty="0" err="1"/>
              <a:t>chlorotica</a:t>
            </a:r>
            <a:r>
              <a:rPr lang="en-US" i="1" dirty="0"/>
              <a:t> </a:t>
            </a:r>
            <a:r>
              <a:rPr lang="en-US" dirty="0"/>
              <a:t>is not a mammal.</a:t>
            </a:r>
          </a:p>
          <a:p>
            <a:pPr>
              <a:spcBef>
                <a:spcPts val="1200"/>
              </a:spcBef>
              <a:spcAft>
                <a:spcPts val="1200"/>
              </a:spcAft>
            </a:pPr>
            <a:r>
              <a:rPr lang="en-US" dirty="0"/>
              <a:t>This argument has the following form:</a:t>
            </a:r>
          </a:p>
          <a:p>
            <a:pPr algn="ctr"/>
            <a:r>
              <a:rPr lang="en-US" dirty="0"/>
              <a:t>No A is a B</a:t>
            </a:r>
          </a:p>
          <a:p>
            <a:pPr algn="ctr">
              <a:spcBef>
                <a:spcPts val="1000"/>
              </a:spcBef>
            </a:pPr>
            <a:r>
              <a:rPr lang="en-US" dirty="0"/>
              <a:t>X is a B</a:t>
            </a:r>
          </a:p>
          <a:p>
            <a:pPr algn="ctr">
              <a:spcBef>
                <a:spcPts val="1000"/>
              </a:spcBef>
            </a:pPr>
            <a:r>
              <a:rPr lang="en-US" dirty="0"/>
              <a:t>Therefore: X is not an A</a:t>
            </a:r>
          </a:p>
          <a:p>
            <a:pPr>
              <a:spcBef>
                <a:spcPts val="1000"/>
              </a:spcBef>
            </a:pPr>
            <a:r>
              <a:rPr lang="en-US" dirty="0"/>
              <a:t>Notice: for both this argument and the argument on the preceding slide, knowing that this is a </a:t>
            </a:r>
            <a:r>
              <a:rPr lang="en-US" u="sng" dirty="0"/>
              <a:t>deductive argument</a:t>
            </a:r>
            <a:r>
              <a:rPr lang="en-US" dirty="0"/>
              <a:t>, and then knowing what the premises reveal to you, allows you to </a:t>
            </a:r>
            <a:r>
              <a:rPr lang="en-US" i="1" dirty="0"/>
              <a:t>deduce </a:t>
            </a:r>
            <a:r>
              <a:rPr lang="en-US" dirty="0"/>
              <a:t>what is asserted in the conclusion. A fancy word for this relationship between conclusion and premises is this: the conclusion is </a:t>
            </a:r>
            <a:r>
              <a:rPr lang="en-US" b="1" dirty="0"/>
              <a:t>entailed by</a:t>
            </a:r>
            <a:r>
              <a:rPr lang="en-US" dirty="0"/>
              <a:t> the premises. To say that </a:t>
            </a:r>
            <a:r>
              <a:rPr lang="en-US" b="1" dirty="0"/>
              <a:t>R</a:t>
            </a:r>
            <a:r>
              <a:rPr lang="en-US" dirty="0"/>
              <a:t> is </a:t>
            </a:r>
            <a:r>
              <a:rPr lang="en-US" b="1" dirty="0"/>
              <a:t>entailed by P and Q </a:t>
            </a:r>
            <a:r>
              <a:rPr lang="en-US" dirty="0"/>
              <a:t>is just to say that you can </a:t>
            </a:r>
            <a:r>
              <a:rPr lang="en-US" b="1" dirty="0"/>
              <a:t>infer</a:t>
            </a:r>
            <a:r>
              <a:rPr lang="en-US" dirty="0"/>
              <a:t> R </a:t>
            </a:r>
            <a:r>
              <a:rPr lang="en-US" b="1" dirty="0"/>
              <a:t>from </a:t>
            </a:r>
            <a:r>
              <a:rPr lang="en-US" dirty="0"/>
              <a:t>P combined with Q.</a:t>
            </a:r>
            <a:endParaRPr lang="en-US" b="1" dirty="0"/>
          </a:p>
          <a:p>
            <a:endParaRPr lang="en-US" dirty="0"/>
          </a:p>
        </p:txBody>
      </p:sp>
    </p:spTree>
    <p:extLst>
      <p:ext uri="{BB962C8B-B14F-4D97-AF65-F5344CB8AC3E}">
        <p14:creationId xmlns:p14="http://schemas.microsoft.com/office/powerpoint/2010/main" val="270027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1000"/>
                                        <p:tgtEl>
                                          <p:spTgt spid="2">
                                            <p:txEl>
                                              <p:pRg st="2" end="2"/>
                                            </p:txEl>
                                          </p:spTgt>
                                        </p:tgtEl>
                                      </p:cBhvr>
                                    </p:animEffect>
                                    <p:anim calcmode="lin" valueType="num">
                                      <p:cBhvr>
                                        <p:cTn id="14"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fade">
                                      <p:cBhvr>
                                        <p:cTn id="18" dur="1000"/>
                                        <p:tgtEl>
                                          <p:spTgt spid="2">
                                            <p:txEl>
                                              <p:pRg st="3" end="3"/>
                                            </p:txEl>
                                          </p:spTgt>
                                        </p:tgtEl>
                                      </p:cBhvr>
                                    </p:animEffect>
                                    <p:anim calcmode="lin" valueType="num">
                                      <p:cBhvr>
                                        <p:cTn id="1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1000"/>
                                        <p:tgtEl>
                                          <p:spTgt spid="2">
                                            <p:txEl>
                                              <p:pRg st="4" end="4"/>
                                            </p:txEl>
                                          </p:spTgt>
                                        </p:tgtEl>
                                      </p:cBhvr>
                                    </p:animEffect>
                                    <p:anim calcmode="lin" valueType="num">
                                      <p:cBhvr>
                                        <p:cTn id="24"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 calcmode="lin" valueType="num">
                                      <p:cBhvr additive="base">
                                        <p:cTn id="30"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 calcmode="lin" valueType="num">
                                      <p:cBhvr additive="base">
                                        <p:cTn id="34"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2">
                                            <p:txEl>
                                              <p:pRg st="7" end="7"/>
                                            </p:txEl>
                                          </p:spTgt>
                                        </p:tgtEl>
                                        <p:attrNameLst>
                                          <p:attrName>style.visibility</p:attrName>
                                        </p:attrNameLst>
                                      </p:cBhvr>
                                      <p:to>
                                        <p:strVal val="visible"/>
                                      </p:to>
                                    </p:set>
                                    <p:anim calcmode="lin" valueType="num">
                                      <p:cBhvr additive="base">
                                        <p:cTn id="38"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
                                            <p:txEl>
                                              <p:pRg st="7" end="7"/>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 calcmode="lin" valueType="num">
                                      <p:cBhvr additive="base">
                                        <p:cTn id="42"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D66ECB-4822-4BD9-9BFD-3CC8AE70A346}"/>
              </a:ext>
            </a:extLst>
          </p:cNvPr>
          <p:cNvSpPr/>
          <p:nvPr/>
        </p:nvSpPr>
        <p:spPr>
          <a:xfrm>
            <a:off x="3293923" y="524856"/>
            <a:ext cx="7131870" cy="6155531"/>
          </a:xfrm>
          <a:prstGeom prst="rect">
            <a:avLst/>
          </a:prstGeom>
        </p:spPr>
        <p:txBody>
          <a:bodyPr wrap="square">
            <a:spAutoFit/>
          </a:bodyPr>
          <a:lstStyle/>
          <a:p>
            <a:pPr algn="ctr"/>
            <a:r>
              <a:rPr lang="en-US" b="1" u="sng" dirty="0"/>
              <a:t>Here is an Invalid deductive argument</a:t>
            </a:r>
          </a:p>
          <a:p>
            <a:pPr algn="ctr"/>
            <a:endParaRPr lang="en-US" u="sng" dirty="0"/>
          </a:p>
          <a:p>
            <a:pPr algn="ctr"/>
            <a:r>
              <a:rPr lang="en-US" u="sng" dirty="0"/>
              <a:t>Premise 1</a:t>
            </a:r>
            <a:r>
              <a:rPr lang="en-US" dirty="0"/>
              <a:t>: The tree in my backyard is a Maple.</a:t>
            </a:r>
          </a:p>
          <a:p>
            <a:pPr algn="ctr">
              <a:spcBef>
                <a:spcPts val="1000"/>
              </a:spcBef>
            </a:pPr>
            <a:r>
              <a:rPr lang="en-US" u="sng" dirty="0"/>
              <a:t>Premise 2</a:t>
            </a:r>
            <a:r>
              <a:rPr lang="en-US" b="1" dirty="0"/>
              <a:t>:</a:t>
            </a:r>
            <a:r>
              <a:rPr lang="en-US" dirty="0"/>
              <a:t> Robert Redford is a redhead.</a:t>
            </a:r>
          </a:p>
          <a:p>
            <a:pPr algn="ctr">
              <a:spcBef>
                <a:spcPts val="1000"/>
              </a:spcBef>
            </a:pPr>
            <a:r>
              <a:rPr lang="en-US" u="sng" dirty="0"/>
              <a:t>Conclusion</a:t>
            </a:r>
            <a:r>
              <a:rPr lang="en-US" dirty="0"/>
              <a:t>: </a:t>
            </a:r>
            <a:r>
              <a:rPr lang="en-US" dirty="0" err="1"/>
              <a:t>Spongebob</a:t>
            </a:r>
            <a:r>
              <a:rPr lang="en-US" dirty="0"/>
              <a:t> </a:t>
            </a:r>
            <a:r>
              <a:rPr lang="en-US" dirty="0" err="1"/>
              <a:t>Squarepants</a:t>
            </a:r>
            <a:r>
              <a:rPr lang="en-US" dirty="0"/>
              <a:t> is not his pet snail Gary.</a:t>
            </a:r>
          </a:p>
          <a:p>
            <a:pPr>
              <a:spcBef>
                <a:spcPts val="1200"/>
              </a:spcBef>
              <a:spcAft>
                <a:spcPts val="1200"/>
              </a:spcAft>
            </a:pPr>
            <a:r>
              <a:rPr lang="en-US" dirty="0"/>
              <a:t>This argument has the following form:</a:t>
            </a:r>
          </a:p>
          <a:p>
            <a:pPr algn="ctr"/>
            <a:r>
              <a:rPr lang="en-US" dirty="0"/>
              <a:t>X is an M</a:t>
            </a:r>
          </a:p>
          <a:p>
            <a:pPr algn="ctr">
              <a:spcBef>
                <a:spcPts val="1000"/>
              </a:spcBef>
            </a:pPr>
            <a:r>
              <a:rPr lang="en-US" dirty="0"/>
              <a:t>Y is an R</a:t>
            </a:r>
          </a:p>
          <a:p>
            <a:pPr algn="ctr">
              <a:spcBef>
                <a:spcPts val="1000"/>
              </a:spcBef>
            </a:pPr>
            <a:r>
              <a:rPr lang="en-US" dirty="0"/>
              <a:t>Therefore: Z is not G</a:t>
            </a:r>
          </a:p>
          <a:p>
            <a:pPr>
              <a:spcBef>
                <a:spcPts val="1000"/>
              </a:spcBef>
            </a:pPr>
            <a:r>
              <a:rPr lang="en-US" dirty="0"/>
              <a:t>Notice that none of the terms in the premises appear in the conclusion (even worse: none of the terms in either premise appear in the other premise!)</a:t>
            </a:r>
          </a:p>
          <a:p>
            <a:pPr>
              <a:spcBef>
                <a:spcPts val="1000"/>
              </a:spcBef>
            </a:pPr>
            <a:r>
              <a:rPr lang="en-US" dirty="0"/>
              <a:t>Upshot: knowing everything revealed in the premises </a:t>
            </a:r>
            <a:r>
              <a:rPr lang="en-US" b="1" dirty="0"/>
              <a:t>tells you nothing about what is asserted in the conclusion! </a:t>
            </a:r>
            <a:r>
              <a:rPr lang="en-US" dirty="0"/>
              <a:t>Or to put this in terms of entailment, the conclusion is not </a:t>
            </a:r>
            <a:r>
              <a:rPr lang="en-US" b="1" dirty="0"/>
              <a:t>entailed by</a:t>
            </a:r>
            <a:r>
              <a:rPr lang="en-US" dirty="0"/>
              <a:t> the premises (or, to put that another way, the conclusion cannot be </a:t>
            </a:r>
            <a:r>
              <a:rPr lang="en-US" b="1" dirty="0"/>
              <a:t>inferred from</a:t>
            </a:r>
            <a:r>
              <a:rPr lang="en-US" dirty="0"/>
              <a:t> what is revealed in the premises).</a:t>
            </a:r>
          </a:p>
          <a:p>
            <a:endParaRPr lang="en-US" dirty="0"/>
          </a:p>
        </p:txBody>
      </p:sp>
    </p:spTree>
    <p:extLst>
      <p:ext uri="{BB962C8B-B14F-4D97-AF65-F5344CB8AC3E}">
        <p14:creationId xmlns:p14="http://schemas.microsoft.com/office/powerpoint/2010/main" val="203497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fade">
                                      <p:cBhvr>
                                        <p:cTn id="36" dur="500"/>
                                        <p:tgtEl>
                                          <p:spTgt spid="3">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0BD9A-B7D7-4308-A785-6D91D5DA117A}"/>
              </a:ext>
            </a:extLst>
          </p:cNvPr>
          <p:cNvSpPr>
            <a:spLocks noGrp="1"/>
          </p:cNvSpPr>
          <p:nvPr>
            <p:ph type="title"/>
          </p:nvPr>
        </p:nvSpPr>
        <p:spPr>
          <a:xfrm>
            <a:off x="2592925" y="624110"/>
            <a:ext cx="8911687" cy="656050"/>
          </a:xfrm>
        </p:spPr>
        <p:txBody>
          <a:bodyPr/>
          <a:lstStyle/>
          <a:p>
            <a:pPr algn="ctr"/>
            <a:r>
              <a:rPr lang="en-US" b="1" dirty="0"/>
              <a:t>A general test for validity</a:t>
            </a:r>
          </a:p>
        </p:txBody>
      </p:sp>
      <p:sp>
        <p:nvSpPr>
          <p:cNvPr id="3" name="Content Placeholder 2">
            <a:extLst>
              <a:ext uri="{FF2B5EF4-FFF2-40B4-BE49-F238E27FC236}">
                <a16:creationId xmlns:a16="http://schemas.microsoft.com/office/drawing/2014/main" id="{EEEE42DD-2C09-4B9A-9DA4-8F8043CF3F07}"/>
              </a:ext>
            </a:extLst>
          </p:cNvPr>
          <p:cNvSpPr>
            <a:spLocks noGrp="1"/>
          </p:cNvSpPr>
          <p:nvPr>
            <p:ph idx="1"/>
          </p:nvPr>
        </p:nvSpPr>
        <p:spPr>
          <a:xfrm>
            <a:off x="2592925" y="1608813"/>
            <a:ext cx="8915400" cy="5014623"/>
          </a:xfrm>
        </p:spPr>
        <p:txBody>
          <a:bodyPr>
            <a:normAutofit lnSpcReduction="10000"/>
          </a:bodyPr>
          <a:lstStyle/>
          <a:p>
            <a:pPr marL="0" indent="0">
              <a:buNone/>
            </a:pPr>
            <a:r>
              <a:rPr lang="en-US" dirty="0"/>
              <a:t>Take the premises together and then try to imagine a possible world (even a world very different from the actual world) in which they are all true, but the conclusion is false. </a:t>
            </a:r>
            <a:r>
              <a:rPr lang="en-US" u="sng" dirty="0"/>
              <a:t>If such a world is imaginable, then the argument is invalid</a:t>
            </a:r>
            <a:r>
              <a:rPr lang="en-US" dirty="0"/>
              <a:t>.</a:t>
            </a:r>
          </a:p>
          <a:p>
            <a:pPr marL="0" indent="0">
              <a:buNone/>
            </a:pPr>
            <a:r>
              <a:rPr lang="en-US" b="1" dirty="0"/>
              <a:t>But notice: </a:t>
            </a:r>
            <a:r>
              <a:rPr lang="en-US" dirty="0"/>
              <a:t>this requires you to be good at imagining possible worlds given the information contained in the premises of </a:t>
            </a:r>
            <a:r>
              <a:rPr lang="en-US" u="sng" dirty="0"/>
              <a:t>any possible argument</a:t>
            </a:r>
            <a:r>
              <a:rPr lang="en-US" dirty="0"/>
              <a:t>. You may be very good at this kind of speculative thinking, but it would be good if there were tools that would help us to </a:t>
            </a:r>
            <a:r>
              <a:rPr lang="en-US" i="1" u="sng" dirty="0"/>
              <a:t>see</a:t>
            </a:r>
            <a:r>
              <a:rPr lang="en-US" dirty="0"/>
              <a:t> whether the logical relationship between premises and conclusion in a valid deductive argument is present.</a:t>
            </a:r>
          </a:p>
          <a:p>
            <a:pPr marL="0" indent="0">
              <a:buNone/>
            </a:pPr>
            <a:r>
              <a:rPr lang="en-US" b="1" dirty="0"/>
              <a:t>Good news: </a:t>
            </a:r>
            <a:r>
              <a:rPr lang="en-US" dirty="0"/>
              <a:t>John Venn, a 19</a:t>
            </a:r>
            <a:r>
              <a:rPr lang="en-US" baseline="30000" dirty="0"/>
              <a:t>th</a:t>
            </a:r>
            <a:r>
              <a:rPr lang="en-US" dirty="0"/>
              <a:t>-20</a:t>
            </a:r>
            <a:r>
              <a:rPr lang="en-US" baseline="30000" dirty="0"/>
              <a:t>th</a:t>
            </a:r>
            <a:r>
              <a:rPr lang="en-US" dirty="0"/>
              <a:t> century English mathematician invented a method for revealing when one kind of </a:t>
            </a:r>
            <a:r>
              <a:rPr lang="en-US"/>
              <a:t>deductive argument, </a:t>
            </a:r>
            <a:r>
              <a:rPr lang="en-US" dirty="0"/>
              <a:t>called a </a:t>
            </a:r>
            <a:r>
              <a:rPr lang="en-US" i="1" dirty="0"/>
              <a:t>syllogism</a:t>
            </a:r>
            <a:r>
              <a:rPr lang="en-US" dirty="0"/>
              <a:t>, is either valid or invalid. To  use that method, we must first be clear what a </a:t>
            </a:r>
            <a:r>
              <a:rPr lang="en-US" i="1" dirty="0"/>
              <a:t>syllogism </a:t>
            </a:r>
            <a:r>
              <a:rPr lang="en-US" dirty="0"/>
              <a:t>is exactly (note: the serious study of syllogisms began with Aristotle).</a:t>
            </a:r>
          </a:p>
          <a:p>
            <a:pPr marL="0" indent="0">
              <a:buNone/>
            </a:pPr>
            <a:r>
              <a:rPr lang="en-US" b="1" dirty="0"/>
              <a:t>Syllogism defined: </a:t>
            </a:r>
            <a:r>
              <a:rPr lang="en-US" dirty="0"/>
              <a:t>A syllogism is an argument consisting of two premises and a conclusion in which each premise shares a common term [what Aristotle called ‘the middle term’], that is not present in the conclusion. The next slide gives two examples.</a:t>
            </a:r>
            <a:endParaRPr lang="en-US" b="1" dirty="0"/>
          </a:p>
        </p:txBody>
      </p:sp>
    </p:spTree>
    <p:extLst>
      <p:ext uri="{BB962C8B-B14F-4D97-AF65-F5344CB8AC3E}">
        <p14:creationId xmlns:p14="http://schemas.microsoft.com/office/powerpoint/2010/main" val="2930209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343671E-84D0-4893-8403-2C35739CA6AC}"/>
              </a:ext>
            </a:extLst>
          </p:cNvPr>
          <p:cNvSpPr txBox="1"/>
          <p:nvPr/>
        </p:nvSpPr>
        <p:spPr>
          <a:xfrm>
            <a:off x="3283889" y="1160890"/>
            <a:ext cx="8768747" cy="5078313"/>
          </a:xfrm>
          <a:prstGeom prst="rect">
            <a:avLst/>
          </a:prstGeom>
          <a:noFill/>
        </p:spPr>
        <p:txBody>
          <a:bodyPr wrap="none" rtlCol="0">
            <a:spAutoFit/>
          </a:bodyPr>
          <a:lstStyle/>
          <a:p>
            <a:r>
              <a:rPr lang="en-US" dirty="0"/>
              <a:t>			Socrates is a man</a:t>
            </a:r>
          </a:p>
          <a:p>
            <a:r>
              <a:rPr lang="en-US" dirty="0"/>
              <a:t>			</a:t>
            </a:r>
            <a:r>
              <a:rPr lang="en-US" u="sng" dirty="0"/>
              <a:t>All men are mortal</a:t>
            </a:r>
            <a:endParaRPr lang="en-US" dirty="0"/>
          </a:p>
          <a:p>
            <a:r>
              <a:rPr lang="en-US" dirty="0"/>
              <a:t>Therefore:	Socrates is mortal</a:t>
            </a:r>
          </a:p>
          <a:p>
            <a:endParaRPr lang="en-US" dirty="0"/>
          </a:p>
          <a:p>
            <a:r>
              <a:rPr lang="en-US" dirty="0"/>
              <a:t>			All politicians are honest and forthright people</a:t>
            </a:r>
          </a:p>
          <a:p>
            <a:r>
              <a:rPr lang="en-US" dirty="0"/>
              <a:t>			</a:t>
            </a:r>
            <a:r>
              <a:rPr lang="en-US" u="sng" dirty="0"/>
              <a:t>No honest and forthright people are demagogues</a:t>
            </a:r>
            <a:endParaRPr lang="en-US" dirty="0"/>
          </a:p>
          <a:p>
            <a:r>
              <a:rPr lang="en-US" dirty="0"/>
              <a:t>Therefore:	No politicians are demagogues.</a:t>
            </a:r>
          </a:p>
          <a:p>
            <a:endParaRPr lang="en-US" dirty="0"/>
          </a:p>
          <a:p>
            <a:r>
              <a:rPr lang="en-US" dirty="0"/>
              <a:t>In the first of these two examples, the ‘middle term’ is “man”/”men”,</a:t>
            </a:r>
          </a:p>
          <a:p>
            <a:r>
              <a:rPr lang="en-US" dirty="0"/>
              <a:t>while in the second argument, the middle term is the expression “honest</a:t>
            </a:r>
          </a:p>
          <a:p>
            <a:r>
              <a:rPr lang="en-US" dirty="0"/>
              <a:t>And forthright people”.</a:t>
            </a:r>
          </a:p>
          <a:p>
            <a:endParaRPr lang="en-US" dirty="0"/>
          </a:p>
          <a:p>
            <a:r>
              <a:rPr lang="en-US" dirty="0"/>
              <a:t>Notice also that arguments of this type typically contain terms such as “all”,</a:t>
            </a:r>
          </a:p>
          <a:p>
            <a:r>
              <a:rPr lang="en-US" dirty="0"/>
              <a:t>“some”, “no”, “any”, and “every”, as well as sometimes including statements</a:t>
            </a:r>
          </a:p>
          <a:p>
            <a:r>
              <a:rPr lang="en-US" dirty="0"/>
              <a:t>That refer to a specific individual, like Socrates.</a:t>
            </a:r>
          </a:p>
          <a:p>
            <a:endParaRPr lang="en-US" dirty="0"/>
          </a:p>
          <a:p>
            <a:endParaRPr lang="en-US" dirty="0"/>
          </a:p>
          <a:p>
            <a:endParaRPr lang="en-US" dirty="0"/>
          </a:p>
        </p:txBody>
      </p:sp>
    </p:spTree>
    <p:extLst>
      <p:ext uri="{BB962C8B-B14F-4D97-AF65-F5344CB8AC3E}">
        <p14:creationId xmlns:p14="http://schemas.microsoft.com/office/powerpoint/2010/main" val="12396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animEffect transition="in" filter="fade">
                                      <p:cBhvr>
                                        <p:cTn id="21" dur="1000"/>
                                        <p:tgtEl>
                                          <p:spTgt spid="2">
                                            <p:txEl>
                                              <p:pRg st="8" end="8"/>
                                            </p:txEl>
                                          </p:spTgt>
                                        </p:tgtEl>
                                      </p:cBhvr>
                                    </p:animEffect>
                                    <p:anim calcmode="lin" valueType="num">
                                      <p:cBhvr>
                                        <p:cTn id="22"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8" end="8"/>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9" end="9"/>
                                            </p:txEl>
                                          </p:spTgt>
                                        </p:tgtEl>
                                        <p:attrNameLst>
                                          <p:attrName>style.visibility</p:attrName>
                                        </p:attrNameLst>
                                      </p:cBhvr>
                                      <p:to>
                                        <p:strVal val="visible"/>
                                      </p:to>
                                    </p:set>
                                    <p:animEffect transition="in" filter="fade">
                                      <p:cBhvr>
                                        <p:cTn id="26" dur="1000"/>
                                        <p:tgtEl>
                                          <p:spTgt spid="2">
                                            <p:txEl>
                                              <p:pRg st="9" end="9"/>
                                            </p:txEl>
                                          </p:spTgt>
                                        </p:tgtEl>
                                      </p:cBhvr>
                                    </p:animEffect>
                                    <p:anim calcmode="lin" valueType="num">
                                      <p:cBhvr>
                                        <p:cTn id="27"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9" end="9"/>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Effect transition="in" filter="fade">
                                      <p:cBhvr>
                                        <p:cTn id="31" dur="1000"/>
                                        <p:tgtEl>
                                          <p:spTgt spid="2">
                                            <p:txEl>
                                              <p:pRg st="10" end="10"/>
                                            </p:txEl>
                                          </p:spTgt>
                                        </p:tgtEl>
                                      </p:cBhvr>
                                    </p:animEffect>
                                    <p:anim calcmode="lin" valueType="num">
                                      <p:cBhvr>
                                        <p:cTn id="32"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12" end="12"/>
                                            </p:txEl>
                                          </p:spTgt>
                                        </p:tgtEl>
                                        <p:attrNameLst>
                                          <p:attrName>style.visibility</p:attrName>
                                        </p:attrNameLst>
                                      </p:cBhvr>
                                      <p:to>
                                        <p:strVal val="visible"/>
                                      </p:to>
                                    </p:set>
                                    <p:animEffect transition="in" filter="fade">
                                      <p:cBhvr>
                                        <p:cTn id="38" dur="1000"/>
                                        <p:tgtEl>
                                          <p:spTgt spid="2">
                                            <p:txEl>
                                              <p:pRg st="12" end="12"/>
                                            </p:txEl>
                                          </p:spTgt>
                                        </p:tgtEl>
                                      </p:cBhvr>
                                    </p:animEffect>
                                    <p:anim calcmode="lin" valueType="num">
                                      <p:cBhvr>
                                        <p:cTn id="39"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2">
                                            <p:txEl>
                                              <p:pRg st="13" end="13"/>
                                            </p:txEl>
                                          </p:spTgt>
                                        </p:tgtEl>
                                        <p:attrNameLst>
                                          <p:attrName>style.visibility</p:attrName>
                                        </p:attrNameLst>
                                      </p:cBhvr>
                                      <p:to>
                                        <p:strVal val="visible"/>
                                      </p:to>
                                    </p:set>
                                    <p:animEffect transition="in" filter="fade">
                                      <p:cBhvr>
                                        <p:cTn id="43" dur="1000"/>
                                        <p:tgtEl>
                                          <p:spTgt spid="2">
                                            <p:txEl>
                                              <p:pRg st="13" end="13"/>
                                            </p:txEl>
                                          </p:spTgt>
                                        </p:tgtEl>
                                      </p:cBhvr>
                                    </p:animEffect>
                                    <p:anim calcmode="lin" valueType="num">
                                      <p:cBhvr>
                                        <p:cTn id="44"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45"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2">
                                            <p:txEl>
                                              <p:pRg st="14" end="14"/>
                                            </p:txEl>
                                          </p:spTgt>
                                        </p:tgtEl>
                                        <p:attrNameLst>
                                          <p:attrName>style.visibility</p:attrName>
                                        </p:attrNameLst>
                                      </p:cBhvr>
                                      <p:to>
                                        <p:strVal val="visible"/>
                                      </p:to>
                                    </p:set>
                                    <p:animEffect transition="in" filter="fade">
                                      <p:cBhvr>
                                        <p:cTn id="48" dur="1000"/>
                                        <p:tgtEl>
                                          <p:spTgt spid="2">
                                            <p:txEl>
                                              <p:pRg st="14" end="14"/>
                                            </p:txEl>
                                          </p:spTgt>
                                        </p:tgtEl>
                                      </p:cBhvr>
                                    </p:animEffect>
                                    <p:anim calcmode="lin" valueType="num">
                                      <p:cBhvr>
                                        <p:cTn id="49"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343671E-84D0-4893-8403-2C35739CA6AC}"/>
              </a:ext>
            </a:extLst>
          </p:cNvPr>
          <p:cNvSpPr txBox="1"/>
          <p:nvPr/>
        </p:nvSpPr>
        <p:spPr>
          <a:xfrm>
            <a:off x="3218575" y="335845"/>
            <a:ext cx="8627804" cy="6186309"/>
          </a:xfrm>
          <a:prstGeom prst="rect">
            <a:avLst/>
          </a:prstGeom>
          <a:noFill/>
        </p:spPr>
        <p:txBody>
          <a:bodyPr wrap="square" rtlCol="0">
            <a:spAutoFit/>
          </a:bodyPr>
          <a:lstStyle/>
          <a:p>
            <a:r>
              <a:rPr lang="en-US" dirty="0"/>
              <a:t>Aristotle set out rules for which syllogistic arguments are valid, and which</a:t>
            </a:r>
          </a:p>
          <a:p>
            <a:r>
              <a:rPr lang="en-US" dirty="0"/>
              <a:t>are invalid. These rules would be complicated, as you can see if you consider variations on the following syllogistic argument:</a:t>
            </a:r>
          </a:p>
          <a:p>
            <a:endParaRPr lang="en-US" dirty="0"/>
          </a:p>
          <a:p>
            <a:r>
              <a:rPr lang="en-US" dirty="0"/>
              <a:t>			All As are Bs</a:t>
            </a:r>
          </a:p>
          <a:p>
            <a:r>
              <a:rPr lang="en-US" dirty="0"/>
              <a:t>			</a:t>
            </a:r>
            <a:r>
              <a:rPr lang="en-US" u="sng" dirty="0"/>
              <a:t>All Bs are Cs</a:t>
            </a:r>
            <a:endParaRPr lang="en-US" dirty="0"/>
          </a:p>
          <a:p>
            <a:r>
              <a:rPr lang="en-US" dirty="0"/>
              <a:t>			All As are Cs</a:t>
            </a:r>
          </a:p>
          <a:p>
            <a:endParaRPr lang="en-US" dirty="0"/>
          </a:p>
          <a:p>
            <a:r>
              <a:rPr lang="en-US" dirty="0"/>
              <a:t>Now, while </a:t>
            </a:r>
            <a:r>
              <a:rPr lang="en-US" i="1" dirty="0"/>
              <a:t>this </a:t>
            </a:r>
            <a:r>
              <a:rPr lang="en-US" dirty="0"/>
              <a:t>is a valid syllogism, bear in mind that where you find “All”</a:t>
            </a:r>
          </a:p>
          <a:p>
            <a:r>
              <a:rPr lang="en-US" dirty="0"/>
              <a:t>in each of the statements comprising this argument, you can substitute</a:t>
            </a:r>
          </a:p>
          <a:p>
            <a:r>
              <a:rPr lang="en-US" dirty="0"/>
              <a:t>either of the following terms: “no” or “some”. And that would alter the</a:t>
            </a:r>
          </a:p>
          <a:p>
            <a:r>
              <a:rPr lang="en-US" dirty="0"/>
              <a:t>logical form of the syllogism. For example, you could create the following syllogism:</a:t>
            </a:r>
          </a:p>
          <a:p>
            <a:endParaRPr lang="en-US" dirty="0"/>
          </a:p>
          <a:p>
            <a:r>
              <a:rPr lang="en-US" dirty="0"/>
              <a:t>			All As are Bs</a:t>
            </a:r>
          </a:p>
          <a:p>
            <a:r>
              <a:rPr lang="en-US" dirty="0"/>
              <a:t>			</a:t>
            </a:r>
            <a:r>
              <a:rPr lang="en-US" u="sng" dirty="0"/>
              <a:t>Some Bs are Cs</a:t>
            </a:r>
            <a:endParaRPr lang="en-US" dirty="0"/>
          </a:p>
          <a:p>
            <a:r>
              <a:rPr lang="en-US" dirty="0"/>
              <a:t>			No As are Cs</a:t>
            </a:r>
          </a:p>
          <a:p>
            <a:endParaRPr lang="en-US" dirty="0"/>
          </a:p>
          <a:p>
            <a:r>
              <a:rPr lang="en-US" dirty="0"/>
              <a:t>The first syllogism is valid, but the second is </a:t>
            </a:r>
            <a:r>
              <a:rPr lang="en-US" i="1" dirty="0"/>
              <a:t>invalid </a:t>
            </a:r>
            <a:r>
              <a:rPr lang="en-US" b="1" dirty="0"/>
              <a:t>(can you see why?)</a:t>
            </a:r>
            <a:r>
              <a:rPr lang="en-US" dirty="0"/>
              <a:t>. And, it turns out, since there are three occurrences of the term “All” in the first argument, there are (3 x 3 x 3) = 27 possible syllogisms, each with a different argument form.</a:t>
            </a:r>
          </a:p>
        </p:txBody>
      </p:sp>
    </p:spTree>
    <p:extLst>
      <p:ext uri="{BB962C8B-B14F-4D97-AF65-F5344CB8AC3E}">
        <p14:creationId xmlns:p14="http://schemas.microsoft.com/office/powerpoint/2010/main" val="3221180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Effect transition="in" filter="wipe(down)">
                                      <p:cBhvr>
                                        <p:cTn id="29" dur="500"/>
                                        <p:tgtEl>
                                          <p:spTgt spid="2">
                                            <p:txEl>
                                              <p:pRg st="7" end="7"/>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wipe(down)">
                                      <p:cBhvr>
                                        <p:cTn id="32" dur="500"/>
                                        <p:tgtEl>
                                          <p:spTgt spid="2">
                                            <p:txEl>
                                              <p:pRg st="8" end="8"/>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Effect transition="in" filter="wipe(down)">
                                      <p:cBhvr>
                                        <p:cTn id="35" dur="500"/>
                                        <p:tgtEl>
                                          <p:spTgt spid="2">
                                            <p:txEl>
                                              <p:pRg st="9" end="9"/>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2">
                                            <p:txEl>
                                              <p:pRg st="10" end="10"/>
                                            </p:txEl>
                                          </p:spTgt>
                                        </p:tgtEl>
                                        <p:attrNameLst>
                                          <p:attrName>style.visibility</p:attrName>
                                        </p:attrNameLst>
                                      </p:cBhvr>
                                      <p:to>
                                        <p:strVal val="visible"/>
                                      </p:to>
                                    </p:set>
                                    <p:animEffect transition="in" filter="wipe(down)">
                                      <p:cBhvr>
                                        <p:cTn id="38" dur="500"/>
                                        <p:tgtEl>
                                          <p:spTgt spid="2">
                                            <p:txEl>
                                              <p:pRg st="10" end="1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2">
                                            <p:txEl>
                                              <p:pRg st="12" end="12"/>
                                            </p:txEl>
                                          </p:spTgt>
                                        </p:tgtEl>
                                        <p:attrNameLst>
                                          <p:attrName>style.visibility</p:attrName>
                                        </p:attrNameLst>
                                      </p:cBhvr>
                                      <p:to>
                                        <p:strVal val="visible"/>
                                      </p:to>
                                    </p:set>
                                    <p:animEffect transition="in" filter="fade">
                                      <p:cBhvr>
                                        <p:cTn id="43" dur="1000"/>
                                        <p:tgtEl>
                                          <p:spTgt spid="2">
                                            <p:txEl>
                                              <p:pRg st="12" end="12"/>
                                            </p:txEl>
                                          </p:spTgt>
                                        </p:tgtEl>
                                      </p:cBhvr>
                                    </p:animEffect>
                                    <p:anim calcmode="lin" valueType="num">
                                      <p:cBhvr>
                                        <p:cTn id="44"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45"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2">
                                            <p:txEl>
                                              <p:pRg st="13" end="13"/>
                                            </p:txEl>
                                          </p:spTgt>
                                        </p:tgtEl>
                                        <p:attrNameLst>
                                          <p:attrName>style.visibility</p:attrName>
                                        </p:attrNameLst>
                                      </p:cBhvr>
                                      <p:to>
                                        <p:strVal val="visible"/>
                                      </p:to>
                                    </p:set>
                                    <p:animEffect transition="in" filter="fade">
                                      <p:cBhvr>
                                        <p:cTn id="48" dur="1000"/>
                                        <p:tgtEl>
                                          <p:spTgt spid="2">
                                            <p:txEl>
                                              <p:pRg st="13" end="13"/>
                                            </p:txEl>
                                          </p:spTgt>
                                        </p:tgtEl>
                                      </p:cBhvr>
                                    </p:animEffect>
                                    <p:anim calcmode="lin" valueType="num">
                                      <p:cBhvr>
                                        <p:cTn id="49"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2">
                                            <p:txEl>
                                              <p:pRg st="14" end="14"/>
                                            </p:txEl>
                                          </p:spTgt>
                                        </p:tgtEl>
                                        <p:attrNameLst>
                                          <p:attrName>style.visibility</p:attrName>
                                        </p:attrNameLst>
                                      </p:cBhvr>
                                      <p:to>
                                        <p:strVal val="visible"/>
                                      </p:to>
                                    </p:set>
                                    <p:animEffect transition="in" filter="fade">
                                      <p:cBhvr>
                                        <p:cTn id="53" dur="1000"/>
                                        <p:tgtEl>
                                          <p:spTgt spid="2">
                                            <p:txEl>
                                              <p:pRg st="14" end="14"/>
                                            </p:txEl>
                                          </p:spTgt>
                                        </p:tgtEl>
                                      </p:cBhvr>
                                    </p:animEffect>
                                    <p:anim calcmode="lin" valueType="num">
                                      <p:cBhvr>
                                        <p:cTn id="54"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55" dur="1000" fill="hold"/>
                                        <p:tgtEl>
                                          <p:spTgt spid="2">
                                            <p:txEl>
                                              <p:pRg st="14" end="14"/>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2">
                                            <p:txEl>
                                              <p:pRg st="16" end="16"/>
                                            </p:txEl>
                                          </p:spTgt>
                                        </p:tgtEl>
                                        <p:attrNameLst>
                                          <p:attrName>style.visibility</p:attrName>
                                        </p:attrNameLst>
                                      </p:cBhvr>
                                      <p:to>
                                        <p:strVal val="visible"/>
                                      </p:to>
                                    </p:set>
                                    <p:animEffect transition="in" filter="fade">
                                      <p:cBhvr>
                                        <p:cTn id="58" dur="1000"/>
                                        <p:tgtEl>
                                          <p:spTgt spid="2">
                                            <p:txEl>
                                              <p:pRg st="16" end="16"/>
                                            </p:txEl>
                                          </p:spTgt>
                                        </p:tgtEl>
                                      </p:cBhvr>
                                    </p:animEffect>
                                    <p:anim calcmode="lin" valueType="num">
                                      <p:cBhvr>
                                        <p:cTn id="59" dur="1000" fill="hold"/>
                                        <p:tgtEl>
                                          <p:spTgt spid="2">
                                            <p:txEl>
                                              <p:pRg st="16" end="16"/>
                                            </p:txEl>
                                          </p:spTgt>
                                        </p:tgtEl>
                                        <p:attrNameLst>
                                          <p:attrName>ppt_x</p:attrName>
                                        </p:attrNameLst>
                                      </p:cBhvr>
                                      <p:tavLst>
                                        <p:tav tm="0">
                                          <p:val>
                                            <p:strVal val="#ppt_x"/>
                                          </p:val>
                                        </p:tav>
                                        <p:tav tm="100000">
                                          <p:val>
                                            <p:strVal val="#ppt_x"/>
                                          </p:val>
                                        </p:tav>
                                      </p:tavLst>
                                    </p:anim>
                                    <p:anim calcmode="lin" valueType="num">
                                      <p:cBhvr>
                                        <p:cTn id="60" dur="1000" fill="hold"/>
                                        <p:tgtEl>
                                          <p:spTgt spid="2">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0BD9A-B7D7-4308-A785-6D91D5DA117A}"/>
              </a:ext>
            </a:extLst>
          </p:cNvPr>
          <p:cNvSpPr>
            <a:spLocks noGrp="1"/>
          </p:cNvSpPr>
          <p:nvPr>
            <p:ph type="title"/>
          </p:nvPr>
        </p:nvSpPr>
        <p:spPr>
          <a:xfrm>
            <a:off x="2592925" y="624110"/>
            <a:ext cx="8911687" cy="656050"/>
          </a:xfrm>
        </p:spPr>
        <p:txBody>
          <a:bodyPr>
            <a:normAutofit fontScale="90000"/>
          </a:bodyPr>
          <a:lstStyle/>
          <a:p>
            <a:pPr algn="ctr"/>
            <a:r>
              <a:rPr lang="en-US" b="1" dirty="0"/>
              <a:t>Venn’s Method for Detecting Validity/Invalidity in Syllogistic Arguments</a:t>
            </a:r>
          </a:p>
        </p:txBody>
      </p:sp>
      <p:sp>
        <p:nvSpPr>
          <p:cNvPr id="3" name="Content Placeholder 2">
            <a:extLst>
              <a:ext uri="{FF2B5EF4-FFF2-40B4-BE49-F238E27FC236}">
                <a16:creationId xmlns:a16="http://schemas.microsoft.com/office/drawing/2014/main" id="{EEEE42DD-2C09-4B9A-9DA4-8F8043CF3F07}"/>
              </a:ext>
            </a:extLst>
          </p:cNvPr>
          <p:cNvSpPr>
            <a:spLocks noGrp="1"/>
          </p:cNvSpPr>
          <p:nvPr>
            <p:ph idx="1"/>
          </p:nvPr>
        </p:nvSpPr>
        <p:spPr>
          <a:xfrm>
            <a:off x="2592925" y="1924216"/>
            <a:ext cx="8915400" cy="4699220"/>
          </a:xfrm>
          <a:ln>
            <a:solidFill>
              <a:schemeClr val="accent1"/>
            </a:solidFill>
          </a:ln>
        </p:spPr>
        <p:txBody>
          <a:bodyPr>
            <a:normAutofit/>
          </a:bodyPr>
          <a:lstStyle/>
          <a:p>
            <a:pPr marL="0" indent="0">
              <a:buNone/>
            </a:pPr>
            <a:r>
              <a:rPr lang="en-US" dirty="0"/>
              <a:t>John Venn’s method helps one to determine whether or not there is a possible world in which the premises could be true, but the conclusion false. The method relies on a convention: a </a:t>
            </a:r>
            <a:r>
              <a:rPr lang="en-US" b="1" dirty="0"/>
              <a:t>CIRCLE</a:t>
            </a:r>
            <a:r>
              <a:rPr lang="en-US" dirty="0"/>
              <a:t> represents all the things that have a certain property, call it “P”. Things falling outside that circle </a:t>
            </a:r>
            <a:r>
              <a:rPr lang="en-US" i="1" dirty="0"/>
              <a:t>fail to have that property. </a:t>
            </a:r>
            <a:r>
              <a:rPr lang="en-US" dirty="0"/>
              <a:t>You can think of the properties as representing a </a:t>
            </a:r>
            <a:r>
              <a:rPr lang="en-US" i="1" dirty="0"/>
              <a:t>set of things with a common property</a:t>
            </a:r>
            <a:r>
              <a:rPr lang="en-US" dirty="0"/>
              <a:t>.</a:t>
            </a:r>
          </a:p>
          <a:p>
            <a:pPr marL="0" indent="0">
              <a:buNone/>
            </a:pPr>
            <a:r>
              <a:rPr lang="en-US" dirty="0"/>
              <a:t>This proves very useful in representing what a premise is asserting, since there are four possible relationships between two circles, as follows:</a:t>
            </a:r>
          </a:p>
          <a:p>
            <a:pPr marL="0" indent="0" algn="ctr">
              <a:buNone/>
            </a:pPr>
            <a:r>
              <a:rPr lang="en-US" dirty="0"/>
              <a:t>Circle A could be inside circle B:</a:t>
            </a:r>
          </a:p>
          <a:p>
            <a:pPr marL="0" indent="0" algn="ctr">
              <a:buNone/>
            </a:pPr>
            <a:r>
              <a:rPr lang="en-US" dirty="0"/>
              <a:t>A</a:t>
            </a:r>
          </a:p>
          <a:p>
            <a:pPr marL="0" indent="0" algn="ctr">
              <a:buNone/>
            </a:pPr>
            <a:r>
              <a:rPr lang="en-US" dirty="0"/>
              <a:t>B</a:t>
            </a:r>
          </a:p>
          <a:p>
            <a:pPr marL="0" indent="0" algn="ctr">
              <a:buNone/>
            </a:pPr>
            <a:endParaRPr lang="en-US" dirty="0"/>
          </a:p>
          <a:p>
            <a:pPr marL="0" indent="0" algn="ctr">
              <a:buNone/>
            </a:pPr>
            <a:endParaRPr lang="en-US" dirty="0"/>
          </a:p>
          <a:p>
            <a:pPr marL="0" indent="0">
              <a:buNone/>
            </a:pPr>
            <a:endParaRPr lang="en-US" dirty="0"/>
          </a:p>
        </p:txBody>
      </p:sp>
      <p:sp>
        <p:nvSpPr>
          <p:cNvPr id="4" name="Oval 3">
            <a:extLst>
              <a:ext uri="{FF2B5EF4-FFF2-40B4-BE49-F238E27FC236}">
                <a16:creationId xmlns:a16="http://schemas.microsoft.com/office/drawing/2014/main" id="{42A89160-6D9A-4ED8-8158-1660D2BE8ED0}"/>
              </a:ext>
            </a:extLst>
          </p:cNvPr>
          <p:cNvSpPr/>
          <p:nvPr/>
        </p:nvSpPr>
        <p:spPr>
          <a:xfrm>
            <a:off x="6299208" y="5138823"/>
            <a:ext cx="1499118" cy="137264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6C391740-F1F8-4EFB-9851-33BA75BE1824}"/>
              </a:ext>
            </a:extLst>
          </p:cNvPr>
          <p:cNvSpPr/>
          <p:nvPr/>
        </p:nvSpPr>
        <p:spPr>
          <a:xfrm>
            <a:off x="6675542" y="5521900"/>
            <a:ext cx="746449" cy="73711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048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1000"/>
                                        <p:tgtEl>
                                          <p:spTgt spid="5"/>
                                        </p:tgtEl>
                                      </p:cBhvr>
                                    </p:animEffect>
                                    <p:anim calcmode="lin" valueType="num">
                                      <p:cBhvr>
                                        <p:cTn id="53" dur="1000" fill="hold"/>
                                        <p:tgtEl>
                                          <p:spTgt spid="5"/>
                                        </p:tgtEl>
                                        <p:attrNameLst>
                                          <p:attrName>ppt_x</p:attrName>
                                        </p:attrNameLst>
                                      </p:cBhvr>
                                      <p:tavLst>
                                        <p:tav tm="0">
                                          <p:val>
                                            <p:strVal val="#ppt_x"/>
                                          </p:val>
                                        </p:tav>
                                        <p:tav tm="100000">
                                          <p:val>
                                            <p:strVal val="#ppt_x"/>
                                          </p:val>
                                        </p:tav>
                                      </p:tavLst>
                                    </p:anim>
                                    <p:anim calcmode="lin" valueType="num">
                                      <p:cBhvr>
                                        <p:cTn id="5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373</TotalTime>
  <Words>2247</Words>
  <Application>Microsoft Office PowerPoint</Application>
  <PresentationFormat>Widescreen</PresentationFormat>
  <Paragraphs>232</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Century Gothic</vt:lpstr>
      <vt:lpstr>Wingdings 3</vt:lpstr>
      <vt:lpstr>Wisp</vt:lpstr>
      <vt:lpstr>Validity-Detection</vt:lpstr>
      <vt:lpstr>What is Validity?</vt:lpstr>
      <vt:lpstr>But what is Philosophical Validity?</vt:lpstr>
      <vt:lpstr>PowerPoint Presentation</vt:lpstr>
      <vt:lpstr>PowerPoint Presentation</vt:lpstr>
      <vt:lpstr>A general test for validity</vt:lpstr>
      <vt:lpstr>PowerPoint Presentation</vt:lpstr>
      <vt:lpstr>PowerPoint Presentation</vt:lpstr>
      <vt:lpstr>Venn’s Method for Detecting Validity/Invalidity in Syllogistic Arguments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With these tools from John Venn we can now evaluate any argument that takes the form of a syllogism.  However, we need one more tool before we can start evaluating any argument to test whether it is valid or not.   What we need, and don’t yet have, is a simple tool for testing arguments that contain premises that involve hypothetical reasoning, which is to say, arguments that contain premises that express conditional statements like the following (i.e., arguments with premises that involve “If-then” statements). Venn diagramming is not helpful for arguments like the following:     If it’s not raining today, we’ll go on a picnic.     It’s not raining today. Therefore:  We’ll go on a picnic. </vt:lpstr>
      <vt:lpstr>Fortunately, there are only two valid, and two invalid basic forms of arguments involving if-then statements. </vt:lpstr>
      <vt:lpstr>Here is the Truth Table capturing what follows from any of the truth values of the component statements in any conditional; statement.        Now, if the premises in the arguments below are true, the conclusion must be true. See? </vt:lpstr>
      <vt:lpstr>Here is the Truth Table capturing what follows from any of the truth values of the component statements in any conditional; statement.        Assuming the premises are true below, the truth table shows the conclusion could be true or false. See?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Validity-Detection</dc:title>
  <dc:creator>Jason Potter</dc:creator>
  <cp:lastModifiedBy>Jason Potter</cp:lastModifiedBy>
  <cp:revision>64</cp:revision>
  <dcterms:created xsi:type="dcterms:W3CDTF">2020-09-07T17:30:52Z</dcterms:created>
  <dcterms:modified xsi:type="dcterms:W3CDTF">2022-01-20T20:51:48Z</dcterms:modified>
</cp:coreProperties>
</file>